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935" r:id="rId4"/>
    <p:sldMasterId id="2147483951" r:id="rId5"/>
  </p:sldMasterIdLst>
  <p:notesMasterIdLst>
    <p:notesMasterId r:id="rId23"/>
  </p:notesMasterIdLst>
  <p:handoutMasterIdLst>
    <p:handoutMasterId r:id="rId24"/>
  </p:handoutMasterIdLst>
  <p:sldIdLst>
    <p:sldId id="523" r:id="rId6"/>
    <p:sldId id="552" r:id="rId7"/>
    <p:sldId id="532" r:id="rId8"/>
    <p:sldId id="536" r:id="rId9"/>
    <p:sldId id="548" r:id="rId10"/>
    <p:sldId id="537" r:id="rId11"/>
    <p:sldId id="534" r:id="rId12"/>
    <p:sldId id="533" r:id="rId13"/>
    <p:sldId id="541" r:id="rId14"/>
    <p:sldId id="538" r:id="rId15"/>
    <p:sldId id="539" r:id="rId16"/>
    <p:sldId id="550" r:id="rId17"/>
    <p:sldId id="540" r:id="rId18"/>
    <p:sldId id="544" r:id="rId19"/>
    <p:sldId id="543" r:id="rId20"/>
    <p:sldId id="545" r:id="rId21"/>
    <p:sldId id="281" r:id="rId22"/>
  </p:sldIdLst>
  <p:sldSz cx="12188825" cy="6858000"/>
  <p:notesSz cx="7010400" cy="92964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888" userDrawn="1">
          <p15:clr>
            <a:srgbClr val="A4A3A4"/>
          </p15:clr>
        </p15:guide>
        <p15:guide id="2" pos="3839" userDrawn="1">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AC0F8"/>
    <a:srgbClr val="C39C2F"/>
    <a:srgbClr val="C59C27"/>
    <a:srgbClr val="D13940"/>
    <a:srgbClr val="EF9A1A"/>
    <a:srgbClr val="907262"/>
    <a:srgbClr val="B3CD1F"/>
    <a:srgbClr val="43B1E5"/>
    <a:srgbClr val="00B8BB"/>
    <a:srgbClr val="426FB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784" autoAdjust="0"/>
    <p:restoredTop sz="91293" autoAdjust="0"/>
  </p:normalViewPr>
  <p:slideViewPr>
    <p:cSldViewPr snapToGrid="0" showGuides="1">
      <p:cViewPr varScale="1">
        <p:scale>
          <a:sx n="110" d="100"/>
          <a:sy n="110" d="100"/>
        </p:scale>
        <p:origin x="1123" y="77"/>
      </p:cViewPr>
      <p:guideLst>
        <p:guide orient="horz" pos="888"/>
        <p:guide pos="3839"/>
      </p:guideLst>
    </p:cSldViewPr>
  </p:slideViewPr>
  <p:notesTextViewPr>
    <p:cViewPr>
      <p:scale>
        <a:sx n="1" d="1"/>
        <a:sy n="1" d="1"/>
      </p:scale>
      <p:origin x="0" y="0"/>
    </p:cViewPr>
  </p:notesTextViewPr>
  <p:sorterViewPr>
    <p:cViewPr varScale="1">
      <p:scale>
        <a:sx n="149" d="100"/>
        <a:sy n="149" d="100"/>
      </p:scale>
      <p:origin x="0" y="0"/>
    </p:cViewPr>
  </p:sorterViewPr>
  <p:notesViewPr>
    <p:cSldViewPr snapToGrid="0" showGuides="1">
      <p:cViewPr varScale="1">
        <p:scale>
          <a:sx n="94" d="100"/>
          <a:sy n="94" d="100"/>
        </p:scale>
        <p:origin x="3680" y="192"/>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handoutMaster" Target="handoutMasters/handoutMaster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970338" y="0"/>
            <a:ext cx="3038475" cy="465138"/>
          </a:xfrm>
          <a:prstGeom prst="rect">
            <a:avLst/>
          </a:prstGeom>
        </p:spPr>
        <p:txBody>
          <a:bodyPr vert="horz" lIns="91440" tIns="45720" rIns="91440" bIns="45720" rtlCol="0"/>
          <a:lstStyle>
            <a:lvl1pPr algn="r">
              <a:defRPr sz="1200"/>
            </a:lvl1pPr>
          </a:lstStyle>
          <a:p>
            <a:fld id="{0B842F42-2CE9-4E35-95C1-410DC08A50B1}" type="datetimeFigureOut">
              <a:rPr lang="en-US" smtClean="0"/>
              <a:t>8/5/2020</a:t>
            </a:fld>
            <a:endParaRPr lang="en-US" dirty="0"/>
          </a:p>
        </p:txBody>
      </p:sp>
      <p:sp>
        <p:nvSpPr>
          <p:cNvPr id="4" name="Footer Placeholder 3"/>
          <p:cNvSpPr>
            <a:spLocks noGrp="1"/>
          </p:cNvSpPr>
          <p:nvPr>
            <p:ph type="ftr" sz="quarter" idx="2"/>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970338" y="8829675"/>
            <a:ext cx="3038475" cy="465138"/>
          </a:xfrm>
          <a:prstGeom prst="rect">
            <a:avLst/>
          </a:prstGeom>
        </p:spPr>
        <p:txBody>
          <a:bodyPr vert="horz" lIns="91440" tIns="45720" rIns="91440" bIns="45720" rtlCol="0" anchor="b"/>
          <a:lstStyle>
            <a:lvl1pPr algn="r">
              <a:defRPr sz="1200"/>
            </a:lvl1pPr>
          </a:lstStyle>
          <a:p>
            <a:fld id="{26F2E89A-4FDF-4617-8DDF-BE2769EE821E}" type="slidenum">
              <a:rPr lang="en-US" smtClean="0"/>
              <a:t>‹#›</a:t>
            </a:fld>
            <a:endParaRPr lang="en-US" dirty="0"/>
          </a:p>
        </p:txBody>
      </p:sp>
    </p:spTree>
    <p:extLst>
      <p:ext uri="{BB962C8B-B14F-4D97-AF65-F5344CB8AC3E}">
        <p14:creationId xmlns:p14="http://schemas.microsoft.com/office/powerpoint/2010/main" val="25792619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970338" y="0"/>
            <a:ext cx="3038475" cy="465138"/>
          </a:xfrm>
          <a:prstGeom prst="rect">
            <a:avLst/>
          </a:prstGeom>
        </p:spPr>
        <p:txBody>
          <a:bodyPr vert="horz" lIns="91440" tIns="45720" rIns="91440" bIns="45720" rtlCol="0"/>
          <a:lstStyle>
            <a:lvl1pPr algn="r">
              <a:defRPr sz="1200"/>
            </a:lvl1pPr>
          </a:lstStyle>
          <a:p>
            <a:fld id="{6F282904-F315-4730-8D91-37D99E141A6F}" type="datetimeFigureOut">
              <a:rPr lang="en-US" smtClean="0"/>
              <a:t>8/5/2020</a:t>
            </a:fld>
            <a:endParaRPr lang="en-US" dirty="0"/>
          </a:p>
        </p:txBody>
      </p:sp>
      <p:sp>
        <p:nvSpPr>
          <p:cNvPr id="4" name="Slide Image Placeholder 3"/>
          <p:cNvSpPr>
            <a:spLocks noGrp="1" noRot="1" noChangeAspect="1"/>
          </p:cNvSpPr>
          <p:nvPr>
            <p:ph type="sldImg" idx="2"/>
          </p:nvPr>
        </p:nvSpPr>
        <p:spPr>
          <a:xfrm>
            <a:off x="407988" y="696913"/>
            <a:ext cx="6194425" cy="348615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701675" y="4416425"/>
            <a:ext cx="5607050" cy="4183063"/>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970338" y="8829675"/>
            <a:ext cx="3038475" cy="465138"/>
          </a:xfrm>
          <a:prstGeom prst="rect">
            <a:avLst/>
          </a:prstGeom>
        </p:spPr>
        <p:txBody>
          <a:bodyPr vert="horz" lIns="91440" tIns="45720" rIns="91440" bIns="45720" rtlCol="0" anchor="b"/>
          <a:lstStyle>
            <a:lvl1pPr algn="r">
              <a:defRPr sz="1200"/>
            </a:lvl1pPr>
          </a:lstStyle>
          <a:p>
            <a:fld id="{54E672D7-8E2D-4611-973D-F4591A707C34}" type="slidenum">
              <a:rPr lang="en-US" smtClean="0"/>
              <a:t>‹#›</a:t>
            </a:fld>
            <a:endParaRPr lang="en-US" dirty="0"/>
          </a:p>
        </p:txBody>
      </p:sp>
    </p:spTree>
    <p:extLst>
      <p:ext uri="{BB962C8B-B14F-4D97-AF65-F5344CB8AC3E}">
        <p14:creationId xmlns:p14="http://schemas.microsoft.com/office/powerpoint/2010/main" val="17013578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Designed to be 15 Minute Talk + 20 minutes for the live Travis CI demo</a:t>
            </a:r>
          </a:p>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1</a:t>
            </a:fld>
            <a:endParaRPr lang="en-US" dirty="0"/>
          </a:p>
        </p:txBody>
      </p:sp>
    </p:spTree>
    <p:extLst>
      <p:ext uri="{BB962C8B-B14F-4D97-AF65-F5344CB8AC3E}">
        <p14:creationId xmlns:p14="http://schemas.microsoft.com/office/powerpoint/2010/main" val="225512492"/>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5.png"/><Relationship Id="rId7"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6.png"/><Relationship Id="rId4" Type="http://schemas.microsoft.com/office/2007/relationships/hdphoto" Target="../media/hdphoto1.wdp"/></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5.png"/><Relationship Id="rId7"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2.xml"/><Relationship Id="rId6" Type="http://schemas.microsoft.com/office/2007/relationships/hdphoto" Target="../media/hdphoto2.wdp"/><Relationship Id="rId5" Type="http://schemas.openxmlformats.org/officeDocument/2006/relationships/image" Target="../media/image6.png"/><Relationship Id="rId4" Type="http://schemas.microsoft.com/office/2007/relationships/hdphoto" Target="../media/hdphoto1.wdp"/></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7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0640"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11" name="Picture 10">
            <a:extLst>
              <a:ext uri="{FF2B5EF4-FFF2-40B4-BE49-F238E27FC236}">
                <a16:creationId xmlns:a16="http://schemas.microsoft.com/office/drawing/2014/main" id="{FEB516F4-C09A-4E83-A0F1-168C638F25AA}"/>
              </a:ext>
            </a:extLst>
          </p:cNvPr>
          <p:cNvPicPr>
            <a:picLocks noChangeAspect="1"/>
          </p:cNvPicPr>
          <p:nvPr userDrawn="1"/>
        </p:nvPicPr>
        <p:blipFill rotWithShape="1">
          <a:blip r:embed="rId7">
            <a:extLst>
              <a:ext uri="{28A0092B-C50C-407E-A947-70E740481C1C}">
                <a14:useLocalDpi xmlns:a14="http://schemas.microsoft.com/office/drawing/2010/main" val="0"/>
              </a:ext>
            </a:extLst>
          </a:blip>
          <a:srcRect r="58932" b="1495"/>
          <a:stretch/>
        </p:blipFill>
        <p:spPr>
          <a:xfrm rot="10800000">
            <a:off x="-1" y="1572767"/>
            <a:ext cx="2852965" cy="4078297"/>
          </a:xfrm>
          <a:prstGeom prst="rect">
            <a:avLst/>
          </a:prstGeom>
        </p:spPr>
      </p:pic>
      <p:pic>
        <p:nvPicPr>
          <p:cNvPr id="10" name="Picture 9" descr="IDEAS_logo.png">
            <a:extLst>
              <a:ext uri="{FF2B5EF4-FFF2-40B4-BE49-F238E27FC236}">
                <a16:creationId xmlns:a16="http://schemas.microsoft.com/office/drawing/2014/main" id="{92CD761B-C274-6149-A5B3-88D968840599}"/>
              </a:ext>
            </a:extLst>
          </p:cNvPr>
          <p:cNvPicPr>
            <a:picLocks noChangeAspect="1"/>
          </p:cNvPicPr>
          <p:nvPr userDrawn="1"/>
        </p:nvPicPr>
        <p:blipFill>
          <a:blip r:embed="rId8" cstate="print">
            <a:extLst>
              <a:ext uri="{28A0092B-C50C-407E-A947-70E740481C1C}">
                <a14:useLocalDpi xmlns:a14="http://schemas.microsoft.com/office/drawing/2010/main"/>
              </a:ext>
            </a:extLst>
          </a:blip>
          <a:stretch>
            <a:fillRect/>
          </a:stretch>
        </p:blipFill>
        <p:spPr>
          <a:xfrm>
            <a:off x="211056" y="1848659"/>
            <a:ext cx="2350008" cy="815135"/>
          </a:xfrm>
          <a:prstGeom prst="rect">
            <a:avLst/>
          </a:prstGeom>
        </p:spPr>
      </p:pic>
    </p:spTree>
    <p:extLst>
      <p:ext uri="{BB962C8B-B14F-4D97-AF65-F5344CB8AC3E}">
        <p14:creationId xmlns:p14="http://schemas.microsoft.com/office/powerpoint/2010/main" val="3249263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quad chart">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7465488" cy="810738"/>
          </a:xfrm>
        </p:spPr>
        <p:txBody>
          <a:bodyPr/>
          <a:lstStyle>
            <a:lvl1pPr>
              <a:defRPr sz="2400"/>
            </a:lvl1pPr>
          </a:lstStyle>
          <a:p>
            <a:r>
              <a:rPr lang="en-US"/>
              <a:t>Click to edit Master title style</a:t>
            </a:r>
            <a:endParaRPr lang="en-US" dirty="0"/>
          </a:p>
        </p:txBody>
      </p:sp>
      <p:sp>
        <p:nvSpPr>
          <p:cNvPr id="3" name="Text Placeholder 2"/>
          <p:cNvSpPr>
            <a:spLocks noGrp="1"/>
          </p:cNvSpPr>
          <p:nvPr>
            <p:ph type="body" idx="1" hasCustomPrompt="1"/>
          </p:nvPr>
        </p:nvSpPr>
        <p:spPr>
          <a:xfrm>
            <a:off x="448056"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hasCustomPrompt="1"/>
          </p:nvPr>
        </p:nvSpPr>
        <p:spPr>
          <a:xfrm>
            <a:off x="448056"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3" hasCustomPrompt="1"/>
          </p:nvPr>
        </p:nvSpPr>
        <p:spPr>
          <a:xfrm>
            <a:off x="6153912"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hasCustomPrompt="1"/>
          </p:nvPr>
        </p:nvSpPr>
        <p:spPr>
          <a:xfrm>
            <a:off x="6153912"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10" name="Text Placeholder 9">
            <a:extLst>
              <a:ext uri="{FF2B5EF4-FFF2-40B4-BE49-F238E27FC236}">
                <a16:creationId xmlns:a16="http://schemas.microsoft.com/office/drawing/2014/main" id="{1AC1494F-06BF-478E-BCF5-6FCC755EF91F}"/>
              </a:ext>
            </a:extLst>
          </p:cNvPr>
          <p:cNvSpPr>
            <a:spLocks noGrp="1"/>
          </p:cNvSpPr>
          <p:nvPr>
            <p:ph type="body" sz="quarter" idx="10" hasCustomPrompt="1"/>
          </p:nvPr>
        </p:nvSpPr>
        <p:spPr>
          <a:xfrm>
            <a:off x="447675"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2" name="Text Placeholder 11">
            <a:extLst>
              <a:ext uri="{FF2B5EF4-FFF2-40B4-BE49-F238E27FC236}">
                <a16:creationId xmlns:a16="http://schemas.microsoft.com/office/drawing/2014/main" id="{DE13F5F8-5DA4-4A7D-94FF-19BFEBF090FD}"/>
              </a:ext>
            </a:extLst>
          </p:cNvPr>
          <p:cNvSpPr>
            <a:spLocks noGrp="1"/>
          </p:cNvSpPr>
          <p:nvPr>
            <p:ph type="body" sz="quarter" idx="11" hasCustomPrompt="1"/>
          </p:nvPr>
        </p:nvSpPr>
        <p:spPr>
          <a:xfrm>
            <a:off x="6153150"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4" name="Text Placeholder 13">
            <a:extLst>
              <a:ext uri="{FF2B5EF4-FFF2-40B4-BE49-F238E27FC236}">
                <a16:creationId xmlns:a16="http://schemas.microsoft.com/office/drawing/2014/main" id="{11508C29-BEAF-4D1B-85C7-62D86B9A99F0}"/>
              </a:ext>
            </a:extLst>
          </p:cNvPr>
          <p:cNvSpPr>
            <a:spLocks noGrp="1"/>
          </p:cNvSpPr>
          <p:nvPr>
            <p:ph type="body" sz="quarter" idx="12"/>
          </p:nvPr>
        </p:nvSpPr>
        <p:spPr>
          <a:xfrm>
            <a:off x="447675"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
        <p:nvSpPr>
          <p:cNvPr id="16" name="Text Placeholder 15">
            <a:extLst>
              <a:ext uri="{FF2B5EF4-FFF2-40B4-BE49-F238E27FC236}">
                <a16:creationId xmlns:a16="http://schemas.microsoft.com/office/drawing/2014/main" id="{DA42C277-CD07-4855-BE2B-F5804018ECD9}"/>
              </a:ext>
            </a:extLst>
          </p:cNvPr>
          <p:cNvSpPr>
            <a:spLocks noGrp="1"/>
          </p:cNvSpPr>
          <p:nvPr>
            <p:ph type="body" sz="quarter" idx="13"/>
          </p:nvPr>
        </p:nvSpPr>
        <p:spPr>
          <a:xfrm>
            <a:off x="6153150"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4752866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392681894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29309356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2473" cy="914400"/>
          </a:xfrm>
        </p:spPr>
        <p:txBody>
          <a:bodyPr anchor="t" anchorCtr="0"/>
          <a:lstStyle/>
          <a:p>
            <a:r>
              <a:rPr lang="en-US"/>
              <a:t>Click to edit Master title style</a:t>
            </a:r>
            <a:endParaRPr lang="en-US" dirty="0"/>
          </a:p>
        </p:txBody>
      </p:sp>
      <p:sp>
        <p:nvSpPr>
          <p:cNvPr id="3" name="Content Placeholder 2"/>
          <p:cNvSpPr>
            <a:spLocks noGrp="1"/>
          </p:cNvSpPr>
          <p:nvPr>
            <p:ph idx="1" hasCustomPrompt="1"/>
          </p:nvPr>
        </p:nvSpPr>
        <p:spPr>
          <a:xfrm>
            <a:off x="365760" y="1737360"/>
            <a:ext cx="11369809" cy="404777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marL="1482725" indent="-222250">
              <a:buFont typeface="Arial" panose="020B0604020202020204" pitchFamily="34" charset="0"/>
              <a:buChar char="•"/>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level0.4	</a:t>
            </a:r>
          </a:p>
        </p:txBody>
      </p:sp>
    </p:spTree>
    <p:extLst>
      <p:ext uri="{BB962C8B-B14F-4D97-AF65-F5344CB8AC3E}">
        <p14:creationId xmlns:p14="http://schemas.microsoft.com/office/powerpoint/2010/main" val="12092206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hasCustomPrompt="1"/>
          </p:nvPr>
        </p:nvSpPr>
        <p:spPr>
          <a:xfrm>
            <a:off x="457200" y="1737360"/>
            <a:ext cx="5588582"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558550"/>
            <a:ext cx="5588582"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buFont typeface="Arial" panose="020B0604020202020204" pitchFamily="34" charset="0"/>
              <a:buChar cha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8914" y="1737360"/>
            <a:ext cx="5531934"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8914" y="2558550"/>
            <a:ext cx="5531934"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defRPr lang="en-US" sz="16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748649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quad chart">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7465488" cy="810738"/>
          </a:xfrm>
        </p:spPr>
        <p:txBody>
          <a:bodyPr/>
          <a:lstStyle>
            <a:lvl1pPr>
              <a:defRPr sz="2400"/>
            </a:lvl1pPr>
          </a:lstStyle>
          <a:p>
            <a:r>
              <a:rPr lang="en-US"/>
              <a:t>Click to edit Master title style</a:t>
            </a:r>
            <a:endParaRPr lang="en-US" dirty="0"/>
          </a:p>
        </p:txBody>
      </p:sp>
      <p:sp>
        <p:nvSpPr>
          <p:cNvPr id="3" name="Text Placeholder 2"/>
          <p:cNvSpPr>
            <a:spLocks noGrp="1"/>
          </p:cNvSpPr>
          <p:nvPr>
            <p:ph type="body" idx="1" hasCustomPrompt="1"/>
          </p:nvPr>
        </p:nvSpPr>
        <p:spPr>
          <a:xfrm>
            <a:off x="448056"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hasCustomPrompt="1"/>
          </p:nvPr>
        </p:nvSpPr>
        <p:spPr>
          <a:xfrm>
            <a:off x="448056"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3" hasCustomPrompt="1"/>
          </p:nvPr>
        </p:nvSpPr>
        <p:spPr>
          <a:xfrm>
            <a:off x="6153912"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hasCustomPrompt="1"/>
          </p:nvPr>
        </p:nvSpPr>
        <p:spPr>
          <a:xfrm>
            <a:off x="6153912"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10" name="Text Placeholder 9">
            <a:extLst>
              <a:ext uri="{FF2B5EF4-FFF2-40B4-BE49-F238E27FC236}">
                <a16:creationId xmlns:a16="http://schemas.microsoft.com/office/drawing/2014/main" id="{1AC1494F-06BF-478E-BCF5-6FCC755EF91F}"/>
              </a:ext>
            </a:extLst>
          </p:cNvPr>
          <p:cNvSpPr>
            <a:spLocks noGrp="1"/>
          </p:cNvSpPr>
          <p:nvPr>
            <p:ph type="body" sz="quarter" idx="10" hasCustomPrompt="1"/>
          </p:nvPr>
        </p:nvSpPr>
        <p:spPr>
          <a:xfrm>
            <a:off x="447675"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2" name="Text Placeholder 11">
            <a:extLst>
              <a:ext uri="{FF2B5EF4-FFF2-40B4-BE49-F238E27FC236}">
                <a16:creationId xmlns:a16="http://schemas.microsoft.com/office/drawing/2014/main" id="{DE13F5F8-5DA4-4A7D-94FF-19BFEBF090FD}"/>
              </a:ext>
            </a:extLst>
          </p:cNvPr>
          <p:cNvSpPr>
            <a:spLocks noGrp="1"/>
          </p:cNvSpPr>
          <p:nvPr>
            <p:ph type="body" sz="quarter" idx="11" hasCustomPrompt="1"/>
          </p:nvPr>
        </p:nvSpPr>
        <p:spPr>
          <a:xfrm>
            <a:off x="6153150"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4" name="Text Placeholder 13">
            <a:extLst>
              <a:ext uri="{FF2B5EF4-FFF2-40B4-BE49-F238E27FC236}">
                <a16:creationId xmlns:a16="http://schemas.microsoft.com/office/drawing/2014/main" id="{11508C29-BEAF-4D1B-85C7-62D86B9A99F0}"/>
              </a:ext>
            </a:extLst>
          </p:cNvPr>
          <p:cNvSpPr>
            <a:spLocks noGrp="1"/>
          </p:cNvSpPr>
          <p:nvPr>
            <p:ph type="body" sz="quarter" idx="12"/>
          </p:nvPr>
        </p:nvSpPr>
        <p:spPr>
          <a:xfrm>
            <a:off x="447675"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
        <p:nvSpPr>
          <p:cNvPr id="16" name="Text Placeholder 15">
            <a:extLst>
              <a:ext uri="{FF2B5EF4-FFF2-40B4-BE49-F238E27FC236}">
                <a16:creationId xmlns:a16="http://schemas.microsoft.com/office/drawing/2014/main" id="{DA42C277-CD07-4855-BE2B-F5804018ECD9}"/>
              </a:ext>
            </a:extLst>
          </p:cNvPr>
          <p:cNvSpPr>
            <a:spLocks noGrp="1"/>
          </p:cNvSpPr>
          <p:nvPr>
            <p:ph type="body" sz="quarter" idx="13"/>
          </p:nvPr>
        </p:nvSpPr>
        <p:spPr>
          <a:xfrm>
            <a:off x="6153150"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754637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6121090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21988677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7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0640"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11" name="Picture 10">
            <a:extLst>
              <a:ext uri="{FF2B5EF4-FFF2-40B4-BE49-F238E27FC236}">
                <a16:creationId xmlns:a16="http://schemas.microsoft.com/office/drawing/2014/main" id="{FEB516F4-C09A-4E83-A0F1-168C638F25AA}"/>
              </a:ext>
            </a:extLst>
          </p:cNvPr>
          <p:cNvPicPr>
            <a:picLocks noChangeAspect="1"/>
          </p:cNvPicPr>
          <p:nvPr userDrawn="1"/>
        </p:nvPicPr>
        <p:blipFill rotWithShape="1">
          <a:blip r:embed="rId7">
            <a:extLst>
              <a:ext uri="{28A0092B-C50C-407E-A947-70E740481C1C}">
                <a14:useLocalDpi xmlns:a14="http://schemas.microsoft.com/office/drawing/2010/main" val="0"/>
              </a:ext>
            </a:extLst>
          </a:blip>
          <a:srcRect r="58932" b="1495"/>
          <a:stretch/>
        </p:blipFill>
        <p:spPr>
          <a:xfrm rot="10800000">
            <a:off x="-1" y="1572767"/>
            <a:ext cx="2852965" cy="4078297"/>
          </a:xfrm>
          <a:prstGeom prst="rect">
            <a:avLst/>
          </a:prstGeom>
        </p:spPr>
      </p:pic>
      <p:pic>
        <p:nvPicPr>
          <p:cNvPr id="10" name="Picture 9" descr="IDEAS_logo.png">
            <a:extLst>
              <a:ext uri="{FF2B5EF4-FFF2-40B4-BE49-F238E27FC236}">
                <a16:creationId xmlns:a16="http://schemas.microsoft.com/office/drawing/2014/main" id="{9DE86E9C-D24A-4552-A542-495444B5B047}"/>
              </a:ext>
            </a:extLst>
          </p:cNvPr>
          <p:cNvPicPr>
            <a:picLocks noChangeAspect="1"/>
          </p:cNvPicPr>
          <p:nvPr userDrawn="1"/>
        </p:nvPicPr>
        <p:blipFill>
          <a:blip r:embed="rId8" cstate="print">
            <a:extLst>
              <a:ext uri="{28A0092B-C50C-407E-A947-70E740481C1C}">
                <a14:useLocalDpi xmlns:a14="http://schemas.microsoft.com/office/drawing/2010/main"/>
              </a:ext>
            </a:extLst>
          </a:blip>
          <a:stretch>
            <a:fillRect/>
          </a:stretch>
        </p:blipFill>
        <p:spPr>
          <a:xfrm>
            <a:off x="211056" y="1848659"/>
            <a:ext cx="2350008" cy="815135"/>
          </a:xfrm>
          <a:prstGeom prst="rect">
            <a:avLst/>
          </a:prstGeom>
        </p:spPr>
      </p:pic>
    </p:spTree>
    <p:extLst>
      <p:ext uri="{BB962C8B-B14F-4D97-AF65-F5344CB8AC3E}">
        <p14:creationId xmlns:p14="http://schemas.microsoft.com/office/powerpoint/2010/main" val="1916611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2473" cy="914400"/>
          </a:xfrm>
        </p:spPr>
        <p:txBody>
          <a:bodyPr anchor="t" anchorCtr="0"/>
          <a:lstStyle/>
          <a:p>
            <a:r>
              <a:rPr lang="en-US"/>
              <a:t>Click to edit Master title style</a:t>
            </a:r>
            <a:endParaRPr lang="en-US" dirty="0"/>
          </a:p>
        </p:txBody>
      </p:sp>
      <p:sp>
        <p:nvSpPr>
          <p:cNvPr id="3" name="Content Placeholder 2"/>
          <p:cNvSpPr>
            <a:spLocks noGrp="1"/>
          </p:cNvSpPr>
          <p:nvPr>
            <p:ph idx="1" hasCustomPrompt="1"/>
          </p:nvPr>
        </p:nvSpPr>
        <p:spPr>
          <a:xfrm>
            <a:off x="365760" y="1737360"/>
            <a:ext cx="11369809" cy="404777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marL="1482725" indent="-222250">
              <a:buFont typeface="Arial" panose="020B0604020202020204" pitchFamily="34" charset="0"/>
              <a:buChar char="•"/>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level0.4	</a:t>
            </a:r>
          </a:p>
        </p:txBody>
      </p:sp>
    </p:spTree>
    <p:extLst>
      <p:ext uri="{BB962C8B-B14F-4D97-AF65-F5344CB8AC3E}">
        <p14:creationId xmlns:p14="http://schemas.microsoft.com/office/powerpoint/2010/main" val="39813984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hasCustomPrompt="1"/>
          </p:nvPr>
        </p:nvSpPr>
        <p:spPr>
          <a:xfrm>
            <a:off x="457200" y="1737360"/>
            <a:ext cx="5588582"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558550"/>
            <a:ext cx="5588582"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buFont typeface="Arial" panose="020B0604020202020204" pitchFamily="34" charset="0"/>
              <a:buChar cha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8914" y="1737360"/>
            <a:ext cx="5531934"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8914" y="2558550"/>
            <a:ext cx="5531934"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defRPr lang="en-US" sz="16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363203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9.xml"/><Relationship Id="rId7" Type="http://schemas.openxmlformats.org/officeDocument/2006/relationships/theme" Target="../theme/theme2.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slideLayout" Target="../slideLayouts/slideLayout12.xml"/><Relationship Id="rId5" Type="http://schemas.openxmlformats.org/officeDocument/2006/relationships/slideLayout" Target="../slideLayouts/slideLayout11.xml"/><Relationship Id="rId10" Type="http://schemas.openxmlformats.org/officeDocument/2006/relationships/image" Target="../media/image3.png"/><Relationship Id="rId4" Type="http://schemas.openxmlformats.org/officeDocument/2006/relationships/slideLayout" Target="../slideLayouts/slideLayout10.xml"/><Relationship Id="rId9"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ED1C1369-A08C-454A-B0B5-0955BB31B118}"/>
              </a:ext>
            </a:extLst>
          </p:cNvPr>
          <p:cNvPicPr>
            <a:picLocks noChangeAspect="1"/>
          </p:cNvPicPr>
          <p:nvPr userDrawn="1"/>
        </p:nvPicPr>
        <p:blipFill rotWithShape="1">
          <a:blip r:embed="rId8">
            <a:extLst>
              <a:ext uri="{28A0092B-C50C-407E-A947-70E740481C1C}">
                <a14:useLocalDpi xmlns:a14="http://schemas.microsoft.com/office/drawing/2010/main" val="0"/>
              </a:ext>
            </a:extLst>
          </a:blip>
          <a:srcRect r="58932" b="1495"/>
          <a:stretch/>
        </p:blipFill>
        <p:spPr>
          <a:xfrm>
            <a:off x="9335860" y="0"/>
            <a:ext cx="2852965" cy="4078297"/>
          </a:xfrm>
          <a:prstGeom prst="rect">
            <a:avLst/>
          </a:prstGeom>
          <a:effectLst>
            <a:outerShdw blurRad="50800" dist="50800" dir="5400000" algn="ctr" rotWithShape="0">
              <a:srgbClr val="000000">
                <a:alpha val="0"/>
              </a:srgbClr>
            </a:outerShdw>
          </a:effectLst>
        </p:spPr>
      </p:pic>
      <p:sp>
        <p:nvSpPr>
          <p:cNvPr id="1026" name="Title Placeholder 1"/>
          <p:cNvSpPr>
            <a:spLocks noGrp="1"/>
          </p:cNvSpPr>
          <p:nvPr>
            <p:ph type="title"/>
          </p:nvPr>
        </p:nvSpPr>
        <p:spPr bwMode="auto">
          <a:xfrm>
            <a:off x="365760" y="411480"/>
            <a:ext cx="11376442" cy="84695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Click to edit Master title style</a:t>
            </a:r>
            <a:endParaRPr lang="en-US" dirty="0"/>
          </a:p>
        </p:txBody>
      </p:sp>
      <p:sp>
        <p:nvSpPr>
          <p:cNvPr id="1027" name="Text Placeholder 2"/>
          <p:cNvSpPr>
            <a:spLocks noGrp="1"/>
          </p:cNvSpPr>
          <p:nvPr>
            <p:ph type="body" idx="1"/>
          </p:nvPr>
        </p:nvSpPr>
        <p:spPr bwMode="auto">
          <a:xfrm>
            <a:off x="365760" y="1737360"/>
            <a:ext cx="11376442" cy="404092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3" name="Picture 12"/>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9741160" y="6183517"/>
            <a:ext cx="1971212" cy="533060"/>
          </a:xfrm>
          <a:prstGeom prst="rect">
            <a:avLst/>
          </a:prstGeom>
        </p:spPr>
      </p:pic>
      <p:sp>
        <p:nvSpPr>
          <p:cNvPr id="8" name="Rectangle 256"/>
          <p:cNvSpPr txBox="1">
            <a:spLocks noChangeArrowheads="1"/>
          </p:cNvSpPr>
          <p:nvPr userDrawn="1"/>
        </p:nvSpPr>
        <p:spPr>
          <a:xfrm>
            <a:off x="363828" y="6477000"/>
            <a:ext cx="3315547" cy="182562"/>
          </a:xfrm>
          <a:prstGeom prst="rect">
            <a:avLst/>
          </a:prstGeom>
          <a:ln/>
        </p:spPr>
        <p:txBody>
          <a:bodyPr anchor="ctr"/>
          <a:lstStyle/>
          <a:p>
            <a:pPr algn="l"/>
            <a:r>
              <a:rPr lang="en-US" sz="1000" dirty="0">
                <a:solidFill>
                  <a:schemeClr val="tx1"/>
                </a:solidFill>
                <a:latin typeface="Arial" pitchFamily="34" charset="0"/>
                <a:cs typeface="Arial" pitchFamily="34" charset="0"/>
              </a:rPr>
              <a:t> </a:t>
            </a:r>
          </a:p>
        </p:txBody>
      </p:sp>
      <p:sp>
        <p:nvSpPr>
          <p:cNvPr id="9" name="Rectangle 6"/>
          <p:cNvSpPr>
            <a:spLocks noChangeArrowheads="1"/>
          </p:cNvSpPr>
          <p:nvPr userDrawn="1"/>
        </p:nvSpPr>
        <p:spPr bwMode="auto">
          <a:xfrm flipH="1">
            <a:off x="163374" y="6513051"/>
            <a:ext cx="515635" cy="146511"/>
          </a:xfrm>
          <a:prstGeom prst="rect">
            <a:avLst/>
          </a:prstGeom>
          <a:noFill/>
          <a:ln w="9525">
            <a:noFill/>
            <a:miter lim="800000"/>
            <a:headEnd/>
            <a:tailEnd/>
          </a:ln>
          <a:effectLst/>
        </p:spPr>
        <p:txBody>
          <a:bodyPr lIns="0" tIns="0" rIns="0" bIns="0"/>
          <a:lstStyle/>
          <a:p>
            <a:pPr algn="l" defTabSz="173038">
              <a:lnSpc>
                <a:spcPct val="90000"/>
              </a:lnSpc>
              <a:tabLst>
                <a:tab pos="230188" algn="l"/>
              </a:tabLst>
              <a:defRPr/>
            </a:pPr>
            <a:fld id="{040BB257-551A-4736-B50F-DCF1BA034C06}" type="slidenum">
              <a:rPr lang="en-US" sz="1000" smtClean="0">
                <a:solidFill>
                  <a:schemeClr val="tx1"/>
                </a:solidFill>
                <a:latin typeface="Arial" pitchFamily="34" charset="0"/>
                <a:cs typeface="Arial" pitchFamily="34" charset="0"/>
              </a:rPr>
              <a:pPr algn="l" defTabSz="173038">
                <a:lnSpc>
                  <a:spcPct val="90000"/>
                </a:lnSpc>
                <a:tabLst>
                  <a:tab pos="230188" algn="l"/>
                </a:tabLst>
                <a:defRPr/>
              </a:pPr>
              <a:t>‹#›</a:t>
            </a:fld>
            <a:endParaRPr lang="en-US" sz="1000" dirty="0">
              <a:solidFill>
                <a:schemeClr val="tx1"/>
              </a:solidFill>
              <a:latin typeface="Arial" pitchFamily="34" charset="0"/>
              <a:cs typeface="Arial" pitchFamily="34" charset="0"/>
            </a:endParaRPr>
          </a:p>
        </p:txBody>
      </p:sp>
      <p:sp>
        <p:nvSpPr>
          <p:cNvPr id="11" name="Rectangle 256">
            <a:extLst>
              <a:ext uri="{FF2B5EF4-FFF2-40B4-BE49-F238E27FC236}">
                <a16:creationId xmlns:a16="http://schemas.microsoft.com/office/drawing/2014/main" id="{7DBFF2B7-B79E-EF48-B282-8126976ED46B}"/>
              </a:ext>
            </a:extLst>
          </p:cNvPr>
          <p:cNvSpPr txBox="1">
            <a:spLocks noChangeArrowheads="1"/>
          </p:cNvSpPr>
          <p:nvPr userDrawn="1"/>
        </p:nvSpPr>
        <p:spPr>
          <a:xfrm>
            <a:off x="363827" y="6477581"/>
            <a:ext cx="3315547" cy="182562"/>
          </a:xfrm>
          <a:prstGeom prst="rect">
            <a:avLst/>
          </a:prstGeom>
          <a:ln/>
        </p:spPr>
        <p:txBody>
          <a:bodyPr anchor="ctr"/>
          <a:lstStyle/>
          <a:p>
            <a:pPr algn="l"/>
            <a:endParaRPr lang="en-US" sz="1000" dirty="0">
              <a:solidFill>
                <a:schemeClr val="tx1"/>
              </a:solidFill>
              <a:latin typeface="Arial" pitchFamily="34" charset="0"/>
              <a:cs typeface="Arial" pitchFamily="34" charset="0"/>
            </a:endParaRPr>
          </a:p>
        </p:txBody>
      </p:sp>
      <p:pic>
        <p:nvPicPr>
          <p:cNvPr id="12" name="Picture 11" descr="IDEAS_logo.png">
            <a:extLst>
              <a:ext uri="{FF2B5EF4-FFF2-40B4-BE49-F238E27FC236}">
                <a16:creationId xmlns:a16="http://schemas.microsoft.com/office/drawing/2014/main" id="{D9DB5608-1AFA-4746-9A19-C4AE73A23EFE}"/>
              </a:ext>
            </a:extLst>
          </p:cNvPr>
          <p:cNvPicPr>
            <a:picLocks noChangeAspect="1"/>
          </p:cNvPicPr>
          <p:nvPr userDrawn="1"/>
        </p:nvPicPr>
        <p:blipFill>
          <a:blip r:embed="rId10" cstate="print">
            <a:extLst>
              <a:ext uri="{28A0092B-C50C-407E-A947-70E740481C1C}">
                <a14:useLocalDpi xmlns:a14="http://schemas.microsoft.com/office/drawing/2010/main"/>
              </a:ext>
            </a:extLst>
          </a:blip>
          <a:stretch>
            <a:fillRect/>
          </a:stretch>
        </p:blipFill>
        <p:spPr>
          <a:xfrm>
            <a:off x="7663530" y="6156960"/>
            <a:ext cx="1845330" cy="640080"/>
          </a:xfrm>
          <a:prstGeom prst="rect">
            <a:avLst/>
          </a:prstGeom>
        </p:spPr>
      </p:pic>
    </p:spTree>
    <p:extLst>
      <p:ext uri="{BB962C8B-B14F-4D97-AF65-F5344CB8AC3E}">
        <p14:creationId xmlns:p14="http://schemas.microsoft.com/office/powerpoint/2010/main" val="2081848127"/>
      </p:ext>
    </p:extLst>
  </p:cSld>
  <p:clrMap bg1="lt1" tx1="dk1" bg2="lt2" tx2="dk2" accent1="accent1" accent2="accent2" accent3="accent3" accent4="accent4" accent5="accent5" accent6="accent6" hlink="hlink" folHlink="folHlink"/>
  <p:sldLayoutIdLst>
    <p:sldLayoutId id="2147483949" r:id="rId1"/>
    <p:sldLayoutId id="2147483937" r:id="rId2"/>
    <p:sldLayoutId id="2147483939" r:id="rId3"/>
    <p:sldLayoutId id="2147483950" r:id="rId4"/>
    <p:sldLayoutId id="2147483940" r:id="rId5"/>
    <p:sldLayoutId id="2147483941" r:id="rId6"/>
  </p:sldLayoutIdLst>
  <p:hf hdr="0" ftr="0" dt="0"/>
  <p:txStyles>
    <p:title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p:titleStyle>
    <p:body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ED1C1369-A08C-454A-B0B5-0955BB31B118}"/>
              </a:ext>
            </a:extLst>
          </p:cNvPr>
          <p:cNvPicPr>
            <a:picLocks noChangeAspect="1"/>
          </p:cNvPicPr>
          <p:nvPr userDrawn="1"/>
        </p:nvPicPr>
        <p:blipFill rotWithShape="1">
          <a:blip r:embed="rId8">
            <a:extLst>
              <a:ext uri="{28A0092B-C50C-407E-A947-70E740481C1C}">
                <a14:useLocalDpi xmlns:a14="http://schemas.microsoft.com/office/drawing/2010/main" val="0"/>
              </a:ext>
            </a:extLst>
          </a:blip>
          <a:srcRect r="58932" b="1495"/>
          <a:stretch/>
        </p:blipFill>
        <p:spPr>
          <a:xfrm>
            <a:off x="9335860" y="0"/>
            <a:ext cx="2852965" cy="4078297"/>
          </a:xfrm>
          <a:prstGeom prst="rect">
            <a:avLst/>
          </a:prstGeom>
          <a:effectLst>
            <a:outerShdw blurRad="50800" dist="50800" dir="5400000" algn="ctr" rotWithShape="0">
              <a:srgbClr val="000000">
                <a:alpha val="0"/>
              </a:srgbClr>
            </a:outerShdw>
          </a:effectLst>
        </p:spPr>
      </p:pic>
      <p:sp>
        <p:nvSpPr>
          <p:cNvPr id="1026" name="Title Placeholder 1"/>
          <p:cNvSpPr>
            <a:spLocks noGrp="1"/>
          </p:cNvSpPr>
          <p:nvPr>
            <p:ph type="title"/>
          </p:nvPr>
        </p:nvSpPr>
        <p:spPr bwMode="auto">
          <a:xfrm>
            <a:off x="365760" y="411480"/>
            <a:ext cx="11376442" cy="84695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Click to edit Master title style</a:t>
            </a:r>
            <a:endParaRPr lang="en-US" dirty="0"/>
          </a:p>
        </p:txBody>
      </p:sp>
      <p:sp>
        <p:nvSpPr>
          <p:cNvPr id="1027" name="Text Placeholder 2"/>
          <p:cNvSpPr>
            <a:spLocks noGrp="1"/>
          </p:cNvSpPr>
          <p:nvPr>
            <p:ph type="body" idx="1"/>
          </p:nvPr>
        </p:nvSpPr>
        <p:spPr bwMode="auto">
          <a:xfrm>
            <a:off x="365760" y="1737360"/>
            <a:ext cx="11376442" cy="404092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3" name="Picture 12"/>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9741160" y="6183517"/>
            <a:ext cx="1971212" cy="533060"/>
          </a:xfrm>
          <a:prstGeom prst="rect">
            <a:avLst/>
          </a:prstGeom>
        </p:spPr>
      </p:pic>
      <p:sp>
        <p:nvSpPr>
          <p:cNvPr id="8" name="Rectangle 256"/>
          <p:cNvSpPr txBox="1">
            <a:spLocks noChangeArrowheads="1"/>
          </p:cNvSpPr>
          <p:nvPr userDrawn="1"/>
        </p:nvSpPr>
        <p:spPr>
          <a:xfrm>
            <a:off x="363828" y="6477000"/>
            <a:ext cx="3315547" cy="182562"/>
          </a:xfrm>
          <a:prstGeom prst="rect">
            <a:avLst/>
          </a:prstGeom>
          <a:ln/>
        </p:spPr>
        <p:txBody>
          <a:bodyPr anchor="ctr"/>
          <a:lstStyle/>
          <a:p>
            <a:pPr algn="l"/>
            <a:r>
              <a:rPr lang="en-US" sz="1000" dirty="0">
                <a:solidFill>
                  <a:schemeClr val="tx1"/>
                </a:solidFill>
                <a:latin typeface="Arial" pitchFamily="34" charset="0"/>
                <a:cs typeface="Arial" pitchFamily="34" charset="0"/>
              </a:rPr>
              <a:t> </a:t>
            </a:r>
          </a:p>
        </p:txBody>
      </p:sp>
      <p:sp>
        <p:nvSpPr>
          <p:cNvPr id="9" name="Rectangle 6"/>
          <p:cNvSpPr>
            <a:spLocks noChangeArrowheads="1"/>
          </p:cNvSpPr>
          <p:nvPr userDrawn="1"/>
        </p:nvSpPr>
        <p:spPr bwMode="auto">
          <a:xfrm flipH="1">
            <a:off x="163374" y="6513051"/>
            <a:ext cx="515635" cy="146511"/>
          </a:xfrm>
          <a:prstGeom prst="rect">
            <a:avLst/>
          </a:prstGeom>
          <a:noFill/>
          <a:ln w="9525">
            <a:noFill/>
            <a:miter lim="800000"/>
            <a:headEnd/>
            <a:tailEnd/>
          </a:ln>
          <a:effectLst/>
        </p:spPr>
        <p:txBody>
          <a:bodyPr lIns="0" tIns="0" rIns="0" bIns="0"/>
          <a:lstStyle/>
          <a:p>
            <a:pPr algn="l" defTabSz="173038">
              <a:lnSpc>
                <a:spcPct val="90000"/>
              </a:lnSpc>
              <a:tabLst>
                <a:tab pos="230188" algn="l"/>
              </a:tabLst>
              <a:defRPr/>
            </a:pPr>
            <a:fld id="{040BB257-551A-4736-B50F-DCF1BA034C06}" type="slidenum">
              <a:rPr lang="en-US" sz="1000" smtClean="0">
                <a:solidFill>
                  <a:schemeClr val="tx1"/>
                </a:solidFill>
                <a:latin typeface="Arial" pitchFamily="34" charset="0"/>
                <a:cs typeface="Arial" pitchFamily="34" charset="0"/>
              </a:rPr>
              <a:pPr algn="l" defTabSz="173038">
                <a:lnSpc>
                  <a:spcPct val="90000"/>
                </a:lnSpc>
                <a:tabLst>
                  <a:tab pos="230188" algn="l"/>
                </a:tabLst>
                <a:defRPr/>
              </a:pPr>
              <a:t>‹#›</a:t>
            </a:fld>
            <a:endParaRPr lang="en-US" sz="1000" dirty="0">
              <a:solidFill>
                <a:schemeClr val="tx1"/>
              </a:solidFill>
              <a:latin typeface="Arial" pitchFamily="34" charset="0"/>
              <a:cs typeface="Arial" pitchFamily="34" charset="0"/>
            </a:endParaRPr>
          </a:p>
        </p:txBody>
      </p:sp>
      <p:pic>
        <p:nvPicPr>
          <p:cNvPr id="10" name="Picture 9" descr="IDEAS_logo.png">
            <a:extLst>
              <a:ext uri="{FF2B5EF4-FFF2-40B4-BE49-F238E27FC236}">
                <a16:creationId xmlns:a16="http://schemas.microsoft.com/office/drawing/2014/main" id="{B8E2FEED-84DC-4438-B439-E3DA7A28736A}"/>
              </a:ext>
            </a:extLst>
          </p:cNvPr>
          <p:cNvPicPr>
            <a:picLocks noChangeAspect="1"/>
          </p:cNvPicPr>
          <p:nvPr userDrawn="1"/>
        </p:nvPicPr>
        <p:blipFill>
          <a:blip r:embed="rId10" cstate="print">
            <a:extLst>
              <a:ext uri="{28A0092B-C50C-407E-A947-70E740481C1C}">
                <a14:useLocalDpi xmlns:a14="http://schemas.microsoft.com/office/drawing/2010/main"/>
              </a:ext>
            </a:extLst>
          </a:blip>
          <a:stretch>
            <a:fillRect/>
          </a:stretch>
        </p:blipFill>
        <p:spPr>
          <a:xfrm>
            <a:off x="7663530" y="6156960"/>
            <a:ext cx="1845330" cy="640080"/>
          </a:xfrm>
          <a:prstGeom prst="rect">
            <a:avLst/>
          </a:prstGeom>
        </p:spPr>
      </p:pic>
    </p:spTree>
    <p:extLst>
      <p:ext uri="{BB962C8B-B14F-4D97-AF65-F5344CB8AC3E}">
        <p14:creationId xmlns:p14="http://schemas.microsoft.com/office/powerpoint/2010/main" val="169815571"/>
      </p:ext>
    </p:extLst>
  </p:cSld>
  <p:clrMap bg1="lt1" tx1="dk1" bg2="lt2" tx2="dk2" accent1="accent1" accent2="accent2" accent3="accent3" accent4="accent4" accent5="accent5" accent6="accent6" hlink="hlink" folHlink="folHlink"/>
  <p:sldLayoutIdLst>
    <p:sldLayoutId id="2147483952" r:id="rId1"/>
    <p:sldLayoutId id="2147483953" r:id="rId2"/>
    <p:sldLayoutId id="2147483954" r:id="rId3"/>
    <p:sldLayoutId id="2147483955" r:id="rId4"/>
    <p:sldLayoutId id="2147483956" r:id="rId5"/>
    <p:sldLayoutId id="2147483957" r:id="rId6"/>
  </p:sldLayoutIdLst>
  <p:hf hdr="0" ftr="0" dt="0"/>
  <p:txStyles>
    <p:title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p:titleStyle>
    <p:body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3" Type="http://schemas.openxmlformats.org/officeDocument/2006/relationships/hyperlink" Target="mailto:miller86@llnl.gov" TargetMode="External"/><Relationship Id="rId2" Type="http://schemas.openxmlformats.org/officeDocument/2006/relationships/hyperlink" Target="https://ecp-ci.gitlab.io/" TargetMode="Externa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betterscientificsoftware/hello-numerical-world-atpesc-2020" TargetMode="External"/><Relationship Id="rId2" Type="http://schemas.openxmlformats.org/officeDocument/2006/relationships/hyperlink" Target="https://youtu.be/QE4RFp8lGiQ" TargetMode="External"/><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hyperlink" Target="http://creativecommons.org/licenses/by-sa/4.0/" TargetMode="External"/><Relationship Id="rId2" Type="http://schemas.openxmlformats.org/officeDocument/2006/relationships/hyperlink" Target="http://creativecommons.org/licenses/by/4.0/" TargetMode="Externa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hyperlink" Target="https://doi.org/10.6084/m9.figshare.12719834"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5.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p:txBody>
          <a:bodyPr/>
          <a:lstStyle/>
          <a:p>
            <a:r>
              <a:rPr lang="en-US" dirty="0"/>
              <a:t>Continuous Integration</a:t>
            </a:r>
          </a:p>
        </p:txBody>
      </p:sp>
      <p:sp>
        <p:nvSpPr>
          <p:cNvPr id="2" name="Subtitle 1">
            <a:extLst>
              <a:ext uri="{FF2B5EF4-FFF2-40B4-BE49-F238E27FC236}">
                <a16:creationId xmlns:a16="http://schemas.microsoft.com/office/drawing/2014/main" id="{3CC0C520-4F64-4602-B6D4-1175D64E9894}"/>
              </a:ext>
            </a:extLst>
          </p:cNvPr>
          <p:cNvSpPr>
            <a:spLocks noGrp="1"/>
          </p:cNvSpPr>
          <p:nvPr>
            <p:ph type="subTitle" idx="1"/>
          </p:nvPr>
        </p:nvSpPr>
        <p:spPr/>
        <p:txBody>
          <a:bodyPr/>
          <a:lstStyle/>
          <a:p>
            <a:endParaRPr lang="en-US" u="sng" dirty="0"/>
          </a:p>
          <a:p>
            <a:r>
              <a:rPr lang="en-US" u="sng" dirty="0"/>
              <a:t>Mark C. Miller</a:t>
            </a:r>
            <a:br>
              <a:rPr lang="en-US" u="sng" dirty="0"/>
            </a:br>
            <a:r>
              <a:rPr lang="en-US" sz="2000" dirty="0"/>
              <a:t>Lawrence Livermore National Laboratory</a:t>
            </a:r>
          </a:p>
          <a:p>
            <a:endParaRPr lang="en-US" sz="2000" dirty="0"/>
          </a:p>
          <a:p>
            <a:r>
              <a:rPr lang="en-US" sz="2000" dirty="0"/>
              <a:t>Software Productivity Track, ATPESC 2020</a:t>
            </a:r>
          </a:p>
        </p:txBody>
      </p:sp>
      <p:pic>
        <p:nvPicPr>
          <p:cNvPr id="4" name="Picture 3">
            <a:extLst>
              <a:ext uri="{FF2B5EF4-FFF2-40B4-BE49-F238E27FC236}">
                <a16:creationId xmlns:a16="http://schemas.microsoft.com/office/drawing/2014/main" id="{5819DA04-90AB-4E13-A292-1CC240E85B9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1981" y="2924866"/>
            <a:ext cx="2350008" cy="1008267"/>
          </a:xfrm>
          <a:prstGeom prst="rect">
            <a:avLst/>
          </a:prstGeom>
        </p:spPr>
      </p:pic>
      <p:pic>
        <p:nvPicPr>
          <p:cNvPr id="5" name="Picture 2" descr="https://licensebuttons.net/l/by/4.0/88x31.png">
            <a:extLst>
              <a:ext uri="{FF2B5EF4-FFF2-40B4-BE49-F238E27FC236}">
                <a16:creationId xmlns:a16="http://schemas.microsoft.com/office/drawing/2014/main" id="{A3A1E9BC-2D15-4DFB-85F2-C165DDACAEA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5760" y="5539716"/>
            <a:ext cx="1661258" cy="58521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DE55503C-5B80-42B0-ACFC-C6C723BFA976}"/>
              </a:ext>
            </a:extLst>
          </p:cNvPr>
          <p:cNvSpPr txBox="1"/>
          <p:nvPr/>
        </p:nvSpPr>
        <p:spPr>
          <a:xfrm>
            <a:off x="2036432" y="5619958"/>
            <a:ext cx="1171114" cy="424732"/>
          </a:xfrm>
          <a:prstGeom prst="rect">
            <a:avLst/>
          </a:prstGeom>
          <a:noFill/>
        </p:spPr>
        <p:txBody>
          <a:bodyPr wrap="square" rtlCol="0">
            <a:spAutoFit/>
          </a:bodyPr>
          <a:lstStyle/>
          <a:p>
            <a:pPr algn="ctr">
              <a:lnSpc>
                <a:spcPct val="90000"/>
              </a:lnSpc>
            </a:pPr>
            <a:r>
              <a:rPr lang="en-US" sz="1200" dirty="0"/>
              <a:t>See slide 2 for license details</a:t>
            </a:r>
          </a:p>
        </p:txBody>
      </p:sp>
    </p:spTree>
    <p:extLst>
      <p:ext uri="{BB962C8B-B14F-4D97-AF65-F5344CB8AC3E}">
        <p14:creationId xmlns:p14="http://schemas.microsoft.com/office/powerpoint/2010/main" val="33404244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1750FD-A37F-BB47-9F27-A87E5C3BD6F4}"/>
              </a:ext>
            </a:extLst>
          </p:cNvPr>
          <p:cNvSpPr>
            <a:spLocks noGrp="1"/>
          </p:cNvSpPr>
          <p:nvPr>
            <p:ph type="title"/>
          </p:nvPr>
        </p:nvSpPr>
        <p:spPr>
          <a:xfrm>
            <a:off x="365760" y="411480"/>
            <a:ext cx="11372473" cy="502920"/>
          </a:xfrm>
        </p:spPr>
        <p:txBody>
          <a:bodyPr/>
          <a:lstStyle/>
          <a:p>
            <a:r>
              <a:rPr lang="en-US" dirty="0"/>
              <a:t>ECP CI Resources</a:t>
            </a:r>
          </a:p>
        </p:txBody>
      </p:sp>
      <p:sp>
        <p:nvSpPr>
          <p:cNvPr id="3" name="Content Placeholder 2">
            <a:extLst>
              <a:ext uri="{FF2B5EF4-FFF2-40B4-BE49-F238E27FC236}">
                <a16:creationId xmlns:a16="http://schemas.microsoft.com/office/drawing/2014/main" id="{C3824B5D-AF1C-4546-8C2C-E19815C93DF7}"/>
              </a:ext>
            </a:extLst>
          </p:cNvPr>
          <p:cNvSpPr>
            <a:spLocks noGrp="1"/>
          </p:cNvSpPr>
          <p:nvPr>
            <p:ph idx="1"/>
          </p:nvPr>
        </p:nvSpPr>
        <p:spPr>
          <a:xfrm>
            <a:off x="365760" y="1270000"/>
            <a:ext cx="11369809" cy="4876800"/>
          </a:xfrm>
        </p:spPr>
        <p:txBody>
          <a:bodyPr/>
          <a:lstStyle/>
          <a:p>
            <a:r>
              <a:rPr lang="en-US" dirty="0"/>
              <a:t>ECP investing in GitLab for complex-wide CI</a:t>
            </a:r>
          </a:p>
          <a:p>
            <a:endParaRPr lang="en-US" dirty="0"/>
          </a:p>
          <a:p>
            <a:r>
              <a:rPr lang="en-US" dirty="0"/>
              <a:t>Non-GitLab projects </a:t>
            </a:r>
            <a:r>
              <a:rPr lang="en-US" i="1" dirty="0"/>
              <a:t>mirror</a:t>
            </a:r>
            <a:r>
              <a:rPr lang="en-US" dirty="0"/>
              <a:t> into GitLab</a:t>
            </a:r>
          </a:p>
          <a:p>
            <a:endParaRPr lang="en-US" dirty="0"/>
          </a:p>
          <a:p>
            <a:r>
              <a:rPr lang="en-US" dirty="0"/>
              <a:t>Complex-wide Federation via OSTI</a:t>
            </a:r>
          </a:p>
          <a:p>
            <a:pPr lvl="1"/>
            <a:r>
              <a:rPr lang="en-US" dirty="0"/>
              <a:t>Many hurdles still to overcome</a:t>
            </a:r>
          </a:p>
          <a:p>
            <a:pPr lvl="1"/>
            <a:r>
              <a:rPr lang="en-US" dirty="0"/>
              <a:t>Manual federation possible…but non-trivial</a:t>
            </a:r>
          </a:p>
          <a:p>
            <a:pPr lvl="1"/>
            <a:endParaRPr lang="en-US" dirty="0"/>
          </a:p>
          <a:p>
            <a:r>
              <a:rPr lang="en-US" dirty="0"/>
              <a:t>Documentation and on-boarding help</a:t>
            </a:r>
          </a:p>
          <a:p>
            <a:pPr lvl="1"/>
            <a:r>
              <a:rPr lang="en-US" dirty="0">
                <a:hlinkClick r:id="rId2"/>
              </a:rPr>
              <a:t>https://ecp-ci.gitlab.io</a:t>
            </a:r>
            <a:endParaRPr lang="en-US" dirty="0"/>
          </a:p>
          <a:p>
            <a:pPr lvl="1"/>
            <a:r>
              <a:rPr lang="en-US" dirty="0"/>
              <a:t>email me, </a:t>
            </a:r>
            <a:r>
              <a:rPr lang="en-US" dirty="0">
                <a:hlinkClick r:id="rId3"/>
              </a:rPr>
              <a:t>miller86@llnl.gov</a:t>
            </a:r>
            <a:r>
              <a:rPr lang="en-US" dirty="0"/>
              <a:t> for on-boarding contacts</a:t>
            </a:r>
          </a:p>
        </p:txBody>
      </p:sp>
      <p:pic>
        <p:nvPicPr>
          <p:cNvPr id="4" name="Google Shape;824;p110">
            <a:extLst>
              <a:ext uri="{FF2B5EF4-FFF2-40B4-BE49-F238E27FC236}">
                <a16:creationId xmlns:a16="http://schemas.microsoft.com/office/drawing/2014/main" id="{03AE07CE-79CF-D14F-A7F7-2BE3BBB5E75C}"/>
              </a:ext>
            </a:extLst>
          </p:cNvPr>
          <p:cNvPicPr preferRelativeResize="0"/>
          <p:nvPr/>
        </p:nvPicPr>
        <p:blipFill>
          <a:blip r:embed="rId4">
            <a:alphaModFix/>
          </a:blip>
          <a:stretch>
            <a:fillRect/>
          </a:stretch>
        </p:blipFill>
        <p:spPr>
          <a:xfrm>
            <a:off x="6760564" y="411480"/>
            <a:ext cx="5296184" cy="3230880"/>
          </a:xfrm>
          <a:prstGeom prst="rect">
            <a:avLst/>
          </a:prstGeom>
          <a:noFill/>
          <a:ln>
            <a:noFill/>
          </a:ln>
        </p:spPr>
      </p:pic>
    </p:spTree>
    <p:extLst>
      <p:ext uri="{BB962C8B-B14F-4D97-AF65-F5344CB8AC3E}">
        <p14:creationId xmlns:p14="http://schemas.microsoft.com/office/powerpoint/2010/main" val="27990115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CCEAA9-2D01-8D4B-8AC4-EED8CF009F5D}"/>
              </a:ext>
            </a:extLst>
          </p:cNvPr>
          <p:cNvSpPr>
            <a:spLocks noGrp="1"/>
          </p:cNvSpPr>
          <p:nvPr>
            <p:ph type="title"/>
          </p:nvPr>
        </p:nvSpPr>
        <p:spPr/>
        <p:txBody>
          <a:bodyPr/>
          <a:lstStyle/>
          <a:p>
            <a:r>
              <a:rPr lang="en-US" dirty="0"/>
              <a:t>Getting started with CI</a:t>
            </a:r>
          </a:p>
        </p:txBody>
      </p:sp>
      <p:sp>
        <p:nvSpPr>
          <p:cNvPr id="3" name="Content Placeholder 2">
            <a:extLst>
              <a:ext uri="{FF2B5EF4-FFF2-40B4-BE49-F238E27FC236}">
                <a16:creationId xmlns:a16="http://schemas.microsoft.com/office/drawing/2014/main" id="{6A14A5A5-411F-964C-A7F2-FE7441F8EF68}"/>
              </a:ext>
            </a:extLst>
          </p:cNvPr>
          <p:cNvSpPr>
            <a:spLocks noGrp="1"/>
          </p:cNvSpPr>
          <p:nvPr>
            <p:ph idx="1"/>
          </p:nvPr>
        </p:nvSpPr>
        <p:spPr>
          <a:xfrm>
            <a:off x="365760" y="1737360"/>
            <a:ext cx="11369809" cy="4399280"/>
          </a:xfrm>
        </p:spPr>
        <p:txBody>
          <a:bodyPr/>
          <a:lstStyle/>
          <a:p>
            <a:r>
              <a:rPr lang="en-US" dirty="0"/>
              <a:t>What </a:t>
            </a:r>
            <a:r>
              <a:rPr lang="en-US" i="1" dirty="0"/>
              <a:t>configuration</a:t>
            </a:r>
            <a:r>
              <a:rPr lang="en-US" dirty="0"/>
              <a:t> is most important?</a:t>
            </a:r>
          </a:p>
          <a:p>
            <a:pPr lvl="1"/>
            <a:r>
              <a:rPr lang="en-US" dirty="0"/>
              <a:t>Examples: gcc, icc, xlc? MPI-2 or MPI-3? Python 2, 3 or 2 &amp; 3?</a:t>
            </a:r>
          </a:p>
          <a:p>
            <a:endParaRPr lang="en-US" dirty="0"/>
          </a:p>
          <a:p>
            <a:r>
              <a:rPr lang="en-US" dirty="0"/>
              <a:t>What </a:t>
            </a:r>
            <a:r>
              <a:rPr lang="en-US" i="1" dirty="0"/>
              <a:t>functionality</a:t>
            </a:r>
            <a:r>
              <a:rPr lang="en-US" dirty="0"/>
              <a:t> is most important?</a:t>
            </a:r>
          </a:p>
          <a:p>
            <a:pPr lvl="1"/>
            <a:r>
              <a:rPr lang="en-US" dirty="0"/>
              <a:t>Examples: vanilla numerical kernels? OpenMP kernels? GPU kernels? All of these?</a:t>
            </a:r>
          </a:p>
          <a:p>
            <a:endParaRPr lang="en-US" dirty="0"/>
          </a:p>
          <a:p>
            <a:r>
              <a:rPr lang="en-US" dirty="0"/>
              <a:t>Good candidates…</a:t>
            </a:r>
          </a:p>
          <a:p>
            <a:pPr lvl="1"/>
            <a:r>
              <a:rPr lang="en-US" dirty="0"/>
              <a:t>A “hello world” example for your project</a:t>
            </a:r>
          </a:p>
          <a:p>
            <a:pPr lvl="1"/>
            <a:r>
              <a:rPr lang="en-US" dirty="0"/>
              <a:t>Once you’ve got the basics working, its easy to build up from there</a:t>
            </a:r>
          </a:p>
          <a:p>
            <a:pPr lvl="1"/>
            <a:endParaRPr lang="en-US" dirty="0"/>
          </a:p>
        </p:txBody>
      </p:sp>
    </p:spTree>
    <p:extLst>
      <p:ext uri="{BB962C8B-B14F-4D97-AF65-F5344CB8AC3E}">
        <p14:creationId xmlns:p14="http://schemas.microsoft.com/office/powerpoint/2010/main" val="37033383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9BB304-CD9A-9D4C-9745-67E84C472FCC}"/>
              </a:ext>
            </a:extLst>
          </p:cNvPr>
          <p:cNvSpPr>
            <a:spLocks noGrp="1"/>
          </p:cNvSpPr>
          <p:nvPr>
            <p:ph type="title"/>
          </p:nvPr>
        </p:nvSpPr>
        <p:spPr/>
        <p:txBody>
          <a:bodyPr/>
          <a:lstStyle/>
          <a:p>
            <a:r>
              <a:rPr lang="en-US" dirty="0"/>
              <a:t>https://github.com/betterscientificsoftware/hello-numerical-world</a:t>
            </a:r>
          </a:p>
        </p:txBody>
      </p:sp>
      <p:pic>
        <p:nvPicPr>
          <p:cNvPr id="4" name="Content Placeholder 3">
            <a:extLst>
              <a:ext uri="{FF2B5EF4-FFF2-40B4-BE49-F238E27FC236}">
                <a16:creationId xmlns:a16="http://schemas.microsoft.com/office/drawing/2014/main" id="{A144A838-71FE-704D-A387-F03024D7F424}"/>
              </a:ext>
            </a:extLst>
          </p:cNvPr>
          <p:cNvPicPr>
            <a:picLocks noGrp="1" noChangeAspect="1"/>
          </p:cNvPicPr>
          <p:nvPr>
            <p:ph idx="1"/>
          </p:nvPr>
        </p:nvPicPr>
        <p:blipFill>
          <a:blip r:embed="rId2"/>
          <a:stretch>
            <a:fillRect/>
          </a:stretch>
        </p:blipFill>
        <p:spPr>
          <a:xfrm>
            <a:off x="1716032" y="1736725"/>
            <a:ext cx="8667860" cy="4048125"/>
          </a:xfrm>
          <a:prstGeom prst="rect">
            <a:avLst/>
          </a:prstGeom>
        </p:spPr>
      </p:pic>
    </p:spTree>
    <p:extLst>
      <p:ext uri="{BB962C8B-B14F-4D97-AF65-F5344CB8AC3E}">
        <p14:creationId xmlns:p14="http://schemas.microsoft.com/office/powerpoint/2010/main" val="7016952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4CC91F-B429-844D-A9A3-EFDF22D07682}"/>
              </a:ext>
            </a:extLst>
          </p:cNvPr>
          <p:cNvSpPr>
            <a:spLocks noGrp="1"/>
          </p:cNvSpPr>
          <p:nvPr>
            <p:ph type="title"/>
          </p:nvPr>
        </p:nvSpPr>
        <p:spPr/>
        <p:txBody>
          <a:bodyPr/>
          <a:lstStyle/>
          <a:p>
            <a:r>
              <a:rPr lang="en-US" dirty="0"/>
              <a:t>Getting started with CI:</a:t>
            </a:r>
            <a:br>
              <a:rPr lang="en-US" dirty="0"/>
            </a:br>
            <a:endParaRPr lang="en-US" dirty="0"/>
          </a:p>
        </p:txBody>
      </p:sp>
      <p:sp>
        <p:nvSpPr>
          <p:cNvPr id="5" name="Text Placeholder 4">
            <a:extLst>
              <a:ext uri="{FF2B5EF4-FFF2-40B4-BE49-F238E27FC236}">
                <a16:creationId xmlns:a16="http://schemas.microsoft.com/office/drawing/2014/main" id="{4AF6108B-CD54-E149-B6CA-A0A3EE1ADD01}"/>
              </a:ext>
            </a:extLst>
          </p:cNvPr>
          <p:cNvSpPr>
            <a:spLocks noGrp="1"/>
          </p:cNvSpPr>
          <p:nvPr>
            <p:ph type="body" idx="1"/>
          </p:nvPr>
        </p:nvSpPr>
        <p:spPr/>
        <p:txBody>
          <a:bodyPr/>
          <a:lstStyle/>
          <a:p>
            <a:pPr algn="ctr"/>
            <a:r>
              <a:rPr lang="en-US" dirty="0"/>
              <a:t>Setting up CI</a:t>
            </a:r>
            <a:br>
              <a:rPr lang="en-US" dirty="0"/>
            </a:br>
            <a:endParaRPr lang="en-US" dirty="0"/>
          </a:p>
        </p:txBody>
      </p:sp>
      <p:sp>
        <p:nvSpPr>
          <p:cNvPr id="6" name="Text Placeholder 5">
            <a:extLst>
              <a:ext uri="{FF2B5EF4-FFF2-40B4-BE49-F238E27FC236}">
                <a16:creationId xmlns:a16="http://schemas.microsoft.com/office/drawing/2014/main" id="{E34F5472-60F3-D645-83CE-6639ADC9824A}"/>
              </a:ext>
            </a:extLst>
          </p:cNvPr>
          <p:cNvSpPr>
            <a:spLocks noGrp="1"/>
          </p:cNvSpPr>
          <p:nvPr>
            <p:ph type="body" sz="quarter" idx="3"/>
          </p:nvPr>
        </p:nvSpPr>
        <p:spPr/>
        <p:txBody>
          <a:bodyPr/>
          <a:lstStyle/>
          <a:p>
            <a:pPr algn="ctr"/>
            <a:r>
              <a:rPr lang="en-US" dirty="0"/>
              <a:t>Example .travis.yml file</a:t>
            </a:r>
            <a:br>
              <a:rPr lang="en-US" dirty="0"/>
            </a:br>
            <a:r>
              <a:rPr lang="en-US" dirty="0"/>
              <a:t>(also doing coverage analysis)</a:t>
            </a:r>
          </a:p>
        </p:txBody>
      </p:sp>
      <p:graphicFrame>
        <p:nvGraphicFramePr>
          <p:cNvPr id="9" name="Content Placeholder 3">
            <a:extLst>
              <a:ext uri="{FF2B5EF4-FFF2-40B4-BE49-F238E27FC236}">
                <a16:creationId xmlns:a16="http://schemas.microsoft.com/office/drawing/2014/main" id="{75B0EB98-4702-6C4D-A4B7-3126ED4B0148}"/>
              </a:ext>
            </a:extLst>
          </p:cNvPr>
          <p:cNvGraphicFramePr>
            <a:graphicFrameLocks noGrp="1"/>
          </p:cNvGraphicFramePr>
          <p:nvPr>
            <p:ph sz="half" idx="2"/>
            <p:extLst>
              <p:ext uri="{D42A27DB-BD31-4B8C-83A1-F6EECF244321}">
                <p14:modId xmlns:p14="http://schemas.microsoft.com/office/powerpoint/2010/main" val="675477212"/>
              </p:ext>
            </p:extLst>
          </p:nvPr>
        </p:nvGraphicFramePr>
        <p:xfrm>
          <a:off x="437976" y="2868930"/>
          <a:ext cx="5531933" cy="3266440"/>
        </p:xfrm>
        <a:graphic>
          <a:graphicData uri="http://schemas.openxmlformats.org/drawingml/2006/table">
            <a:tbl>
              <a:tblPr firstRow="1" bandRow="1">
                <a:tableStyleId>{5C22544A-7EE6-4342-B048-85BDC9FD1C3A}</a:tableStyleId>
              </a:tblPr>
              <a:tblGrid>
                <a:gridCol w="1075864">
                  <a:extLst>
                    <a:ext uri="{9D8B030D-6E8A-4147-A177-3AD203B41FA5}">
                      <a16:colId xmlns:a16="http://schemas.microsoft.com/office/drawing/2014/main" val="3111521380"/>
                    </a:ext>
                  </a:extLst>
                </a:gridCol>
                <a:gridCol w="2986908">
                  <a:extLst>
                    <a:ext uri="{9D8B030D-6E8A-4147-A177-3AD203B41FA5}">
                      <a16:colId xmlns:a16="http://schemas.microsoft.com/office/drawing/2014/main" val="3277590920"/>
                    </a:ext>
                  </a:extLst>
                </a:gridCol>
                <a:gridCol w="1469161">
                  <a:extLst>
                    <a:ext uri="{9D8B030D-6E8A-4147-A177-3AD203B41FA5}">
                      <a16:colId xmlns:a16="http://schemas.microsoft.com/office/drawing/2014/main" val="1888266470"/>
                    </a:ext>
                  </a:extLst>
                </a:gridCol>
              </a:tblGrid>
              <a:tr h="370840">
                <a:tc>
                  <a:txBody>
                    <a:bodyPr/>
                    <a:lstStyle/>
                    <a:p>
                      <a:r>
                        <a:rPr lang="en-US" dirty="0"/>
                        <a:t>Service</a:t>
                      </a:r>
                    </a:p>
                  </a:txBody>
                  <a:tcPr/>
                </a:tc>
                <a:tc>
                  <a:txBody>
                    <a:bodyPr/>
                    <a:lstStyle/>
                    <a:p>
                      <a:r>
                        <a:rPr lang="en-US" dirty="0"/>
                        <a:t>Interface</a:t>
                      </a:r>
                    </a:p>
                  </a:txBody>
                  <a:tcPr/>
                </a:tc>
                <a:tc>
                  <a:txBody>
                    <a:bodyPr/>
                    <a:lstStyle/>
                    <a:p>
                      <a:endParaRPr lang="en-US" dirty="0"/>
                    </a:p>
                  </a:txBody>
                  <a:tcPr/>
                </a:tc>
                <a:extLst>
                  <a:ext uri="{0D108BD9-81ED-4DB2-BD59-A6C34878D82A}">
                    <a16:rowId xmlns:a16="http://schemas.microsoft.com/office/drawing/2014/main" val="2524655638"/>
                  </a:ext>
                </a:extLst>
              </a:tr>
              <a:tr h="370840">
                <a:tc>
                  <a:txBody>
                    <a:bodyPr/>
                    <a:lstStyle/>
                    <a:p>
                      <a:r>
                        <a:rPr lang="en-US" dirty="0"/>
                        <a:t>Travis</a:t>
                      </a:r>
                    </a:p>
                  </a:txBody>
                  <a:tcPr/>
                </a:tc>
                <a:tc>
                  <a:txBody>
                    <a:bodyPr/>
                    <a:lstStyle/>
                    <a:p>
                      <a:r>
                        <a:rPr lang="en-US" sz="1600" dirty="0"/>
                        <a:t>repo YAML file [&amp; repo scripts]</a:t>
                      </a:r>
                      <a:br>
                        <a:rPr lang="en-US" sz="1600" dirty="0"/>
                      </a:br>
                      <a:endParaRPr lang="en-US" sz="1600" dirty="0"/>
                    </a:p>
                  </a:txBody>
                  <a:tcPr/>
                </a:tc>
                <a:tc>
                  <a:txBody>
                    <a:bodyPr/>
                    <a:lstStyle/>
                    <a:p>
                      <a:r>
                        <a:rPr lang="en-US" sz="1600" dirty="0"/>
                        <a:t>/.travis.yml in</a:t>
                      </a:r>
                      <a:br>
                        <a:rPr lang="en-US" sz="1600" dirty="0"/>
                      </a:br>
                      <a:r>
                        <a:rPr lang="en-US" sz="1600" dirty="0"/>
                        <a:t>root of repo</a:t>
                      </a:r>
                    </a:p>
                  </a:txBody>
                  <a:tcPr/>
                </a:tc>
                <a:extLst>
                  <a:ext uri="{0D108BD9-81ED-4DB2-BD59-A6C34878D82A}">
                    <a16:rowId xmlns:a16="http://schemas.microsoft.com/office/drawing/2014/main" val="2181229629"/>
                  </a:ext>
                </a:extLst>
              </a:tr>
              <a:tr h="370840">
                <a:tc>
                  <a:txBody>
                    <a:bodyPr/>
                    <a:lstStyle/>
                    <a:p>
                      <a:r>
                        <a:rPr lang="en-US" dirty="0"/>
                        <a:t>GitLab</a:t>
                      </a:r>
                    </a:p>
                  </a:txBody>
                  <a:tcPr/>
                </a:tc>
                <a:tc>
                  <a:txBody>
                    <a:bodyPr/>
                    <a:lstStyle/>
                    <a:p>
                      <a:r>
                        <a:rPr lang="en-US" sz="1600" dirty="0"/>
                        <a:t>Web page configurator +</a:t>
                      </a:r>
                      <a:br>
                        <a:rPr lang="en-US" sz="1600" dirty="0"/>
                      </a:br>
                      <a:r>
                        <a:rPr lang="en-US" sz="1600" dirty="0"/>
                        <a:t>repo YAML file [&amp; repo scripts]</a:t>
                      </a:r>
                    </a:p>
                  </a:txBody>
                  <a:tcPr/>
                </a:tc>
                <a:tc>
                  <a:txBody>
                    <a:bodyPr/>
                    <a:lstStyle/>
                    <a:p>
                      <a:r>
                        <a:rPr lang="en-US" sz="1600" dirty="0"/>
                        <a:t>/.gitlab-ci.yml in</a:t>
                      </a:r>
                      <a:br>
                        <a:rPr lang="en-US" sz="1600" dirty="0"/>
                      </a:br>
                      <a:r>
                        <a:rPr lang="en-US" sz="1600" dirty="0"/>
                        <a:t>root of repo</a:t>
                      </a:r>
                    </a:p>
                  </a:txBody>
                  <a:tcPr/>
                </a:tc>
                <a:extLst>
                  <a:ext uri="{0D108BD9-81ED-4DB2-BD59-A6C34878D82A}">
                    <a16:rowId xmlns:a16="http://schemas.microsoft.com/office/drawing/2014/main" val="1887673148"/>
                  </a:ext>
                </a:extLst>
              </a:tr>
              <a:tr h="370840">
                <a:tc>
                  <a:txBody>
                    <a:bodyPr/>
                    <a:lstStyle/>
                    <a:p>
                      <a:r>
                        <a:rPr lang="en-US" dirty="0"/>
                        <a:t>Bamboo</a:t>
                      </a:r>
                    </a:p>
                  </a:txBody>
                  <a:tcPr/>
                </a:tc>
                <a:tc>
                  <a:txBody>
                    <a:bodyPr/>
                    <a:lstStyle/>
                    <a:p>
                      <a:r>
                        <a:rPr lang="en-US" sz="1600" dirty="0"/>
                        <a:t>Web page configurator +</a:t>
                      </a:r>
                      <a:br>
                        <a:rPr lang="en-US" sz="1600" dirty="0"/>
                      </a:br>
                      <a:r>
                        <a:rPr lang="en-US" sz="1600" dirty="0"/>
                        <a:t>repo scripts</a:t>
                      </a:r>
                    </a:p>
                  </a:txBody>
                  <a:tcPr/>
                </a:tc>
                <a:tc>
                  <a:txBody>
                    <a:bodyPr/>
                    <a:lstStyle/>
                    <a:p>
                      <a:endParaRPr lang="en-US" sz="1600" dirty="0"/>
                    </a:p>
                  </a:txBody>
                  <a:tcPr/>
                </a:tc>
                <a:extLst>
                  <a:ext uri="{0D108BD9-81ED-4DB2-BD59-A6C34878D82A}">
                    <a16:rowId xmlns:a16="http://schemas.microsoft.com/office/drawing/2014/main" val="3780447012"/>
                  </a:ext>
                </a:extLst>
              </a:tr>
              <a:tr h="370840">
                <a:tc>
                  <a:txBody>
                    <a:bodyPr/>
                    <a:lstStyle/>
                    <a:p>
                      <a:r>
                        <a:rPr lang="en-US" dirty="0"/>
                        <a:t>.</a:t>
                      </a:r>
                      <a:br>
                        <a:rPr lang="en-US" dirty="0"/>
                      </a:br>
                      <a:r>
                        <a:rPr lang="en-US" dirty="0"/>
                        <a:t>.</a:t>
                      </a:r>
                      <a:br>
                        <a:rPr lang="en-US" dirty="0"/>
                      </a:br>
                      <a:r>
                        <a:rPr lang="en-US" dirty="0"/>
                        <a:t>.</a:t>
                      </a:r>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415819693"/>
                  </a:ext>
                </a:extLst>
              </a:tr>
            </a:tbl>
          </a:graphicData>
        </a:graphic>
      </p:graphicFrame>
      <p:pic>
        <p:nvPicPr>
          <p:cNvPr id="13" name="Content Placeholder 12">
            <a:extLst>
              <a:ext uri="{FF2B5EF4-FFF2-40B4-BE49-F238E27FC236}">
                <a16:creationId xmlns:a16="http://schemas.microsoft.com/office/drawing/2014/main" id="{85C0D2DD-E395-3644-BA4C-26C87C4EBDF7}"/>
              </a:ext>
            </a:extLst>
          </p:cNvPr>
          <p:cNvPicPr>
            <a:picLocks noGrp="1" noChangeAspect="1"/>
          </p:cNvPicPr>
          <p:nvPr>
            <p:ph sz="quarter" idx="4"/>
          </p:nvPr>
        </p:nvPicPr>
        <p:blipFill>
          <a:blip r:embed="rId2">
            <a:extLst>
              <a:ext uri="{28A0092B-C50C-407E-A947-70E740481C1C}">
                <a14:useLocalDpi xmlns:a14="http://schemas.microsoft.com/office/drawing/2010/main" val="0"/>
              </a:ext>
            </a:extLst>
          </a:blip>
          <a:srcRect/>
          <a:stretch/>
        </p:blipFill>
        <p:spPr>
          <a:xfrm>
            <a:off x="6218238" y="3149300"/>
            <a:ext cx="5532437" cy="2192937"/>
          </a:xfrm>
          <a:prstGeom prst="rect">
            <a:avLst/>
          </a:prstGeom>
        </p:spPr>
      </p:pic>
    </p:spTree>
    <p:extLst>
      <p:ext uri="{BB962C8B-B14F-4D97-AF65-F5344CB8AC3E}">
        <p14:creationId xmlns:p14="http://schemas.microsoft.com/office/powerpoint/2010/main" val="36919126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4CC91F-B429-844D-A9A3-EFDF22D07682}"/>
              </a:ext>
            </a:extLst>
          </p:cNvPr>
          <p:cNvSpPr>
            <a:spLocks noGrp="1"/>
          </p:cNvSpPr>
          <p:nvPr>
            <p:ph type="title"/>
          </p:nvPr>
        </p:nvSpPr>
        <p:spPr/>
        <p:txBody>
          <a:bodyPr/>
          <a:lstStyle/>
          <a:p>
            <a:r>
              <a:rPr lang="en-US" dirty="0"/>
              <a:t>Getting started with CI:</a:t>
            </a:r>
            <a:br>
              <a:rPr lang="en-US" dirty="0"/>
            </a:br>
            <a:endParaRPr lang="en-US" dirty="0"/>
          </a:p>
        </p:txBody>
      </p:sp>
      <p:sp>
        <p:nvSpPr>
          <p:cNvPr id="6" name="Text Placeholder 5">
            <a:extLst>
              <a:ext uri="{FF2B5EF4-FFF2-40B4-BE49-F238E27FC236}">
                <a16:creationId xmlns:a16="http://schemas.microsoft.com/office/drawing/2014/main" id="{E34F5472-60F3-D645-83CE-6639ADC9824A}"/>
              </a:ext>
            </a:extLst>
          </p:cNvPr>
          <p:cNvSpPr>
            <a:spLocks noGrp="1"/>
          </p:cNvSpPr>
          <p:nvPr>
            <p:ph type="body" sz="quarter" idx="3"/>
          </p:nvPr>
        </p:nvSpPr>
        <p:spPr/>
        <p:txBody>
          <a:bodyPr/>
          <a:lstStyle/>
          <a:p>
            <a:pPr algn="ctr"/>
            <a:r>
              <a:rPr lang="en-US" dirty="0"/>
              <a:t>Example .travis.yml file</a:t>
            </a:r>
            <a:br>
              <a:rPr lang="en-US" dirty="0"/>
            </a:br>
            <a:r>
              <a:rPr lang="en-US" dirty="0"/>
              <a:t>(also doing coverage analysis)</a:t>
            </a:r>
          </a:p>
        </p:txBody>
      </p:sp>
      <p:pic>
        <p:nvPicPr>
          <p:cNvPr id="13" name="Content Placeholder 12">
            <a:extLst>
              <a:ext uri="{FF2B5EF4-FFF2-40B4-BE49-F238E27FC236}">
                <a16:creationId xmlns:a16="http://schemas.microsoft.com/office/drawing/2014/main" id="{85C0D2DD-E395-3644-BA4C-26C87C4EBDF7}"/>
              </a:ext>
            </a:extLst>
          </p:cNvPr>
          <p:cNvPicPr>
            <a:picLocks noGrp="1" noChangeAspect="1"/>
          </p:cNvPicPr>
          <p:nvPr>
            <p:ph sz="quarter" idx="4"/>
          </p:nvPr>
        </p:nvPicPr>
        <p:blipFill>
          <a:blip r:embed="rId2">
            <a:extLst>
              <a:ext uri="{28A0092B-C50C-407E-A947-70E740481C1C}">
                <a14:useLocalDpi xmlns:a14="http://schemas.microsoft.com/office/drawing/2010/main" val="0"/>
              </a:ext>
            </a:extLst>
          </a:blip>
          <a:srcRect/>
          <a:stretch/>
        </p:blipFill>
        <p:spPr>
          <a:xfrm>
            <a:off x="6218238" y="3149300"/>
            <a:ext cx="5532437" cy="2192937"/>
          </a:xfrm>
          <a:prstGeom prst="rect">
            <a:avLst/>
          </a:prstGeom>
        </p:spPr>
      </p:pic>
      <p:sp>
        <p:nvSpPr>
          <p:cNvPr id="12" name="Left Brace 11">
            <a:extLst>
              <a:ext uri="{FF2B5EF4-FFF2-40B4-BE49-F238E27FC236}">
                <a16:creationId xmlns:a16="http://schemas.microsoft.com/office/drawing/2014/main" id="{03A758F8-B4E2-D549-83F9-4C43522F1012}"/>
              </a:ext>
            </a:extLst>
          </p:cNvPr>
          <p:cNvSpPr/>
          <p:nvPr/>
        </p:nvSpPr>
        <p:spPr>
          <a:xfrm>
            <a:off x="5537200" y="3181485"/>
            <a:ext cx="477520" cy="82680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4" name="TextBox 13">
            <a:extLst>
              <a:ext uri="{FF2B5EF4-FFF2-40B4-BE49-F238E27FC236}">
                <a16:creationId xmlns:a16="http://schemas.microsoft.com/office/drawing/2014/main" id="{224861EB-5639-824C-BC8F-09A2B6DCCAEB}"/>
              </a:ext>
            </a:extLst>
          </p:cNvPr>
          <p:cNvSpPr txBox="1"/>
          <p:nvPr/>
        </p:nvSpPr>
        <p:spPr>
          <a:xfrm>
            <a:off x="3206818" y="3369667"/>
            <a:ext cx="2330382" cy="433965"/>
          </a:xfrm>
          <a:prstGeom prst="rect">
            <a:avLst/>
          </a:prstGeom>
          <a:noFill/>
        </p:spPr>
        <p:txBody>
          <a:bodyPr wrap="none" lIns="118872" tIns="91440" rIns="118872" bIns="91440" rtlCol="0" anchor="ctr" anchorCtr="0">
            <a:spAutoFit/>
          </a:bodyPr>
          <a:lstStyle/>
          <a:p>
            <a:pPr algn="l">
              <a:lnSpc>
                <a:spcPct val="90000"/>
              </a:lnSpc>
            </a:pPr>
            <a:r>
              <a:rPr lang="en-US" dirty="0"/>
              <a:t>Specify environment</a:t>
            </a:r>
          </a:p>
        </p:txBody>
      </p:sp>
      <p:sp>
        <p:nvSpPr>
          <p:cNvPr id="15" name="Left Brace 14">
            <a:extLst>
              <a:ext uri="{FF2B5EF4-FFF2-40B4-BE49-F238E27FC236}">
                <a16:creationId xmlns:a16="http://schemas.microsoft.com/office/drawing/2014/main" id="{9018D179-5EB2-4E48-BA65-F3037C6899D1}"/>
              </a:ext>
            </a:extLst>
          </p:cNvPr>
          <p:cNvSpPr/>
          <p:nvPr/>
        </p:nvSpPr>
        <p:spPr>
          <a:xfrm>
            <a:off x="5537200" y="4256343"/>
            <a:ext cx="477520" cy="62360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6" name="TextBox 15">
            <a:extLst>
              <a:ext uri="{FF2B5EF4-FFF2-40B4-BE49-F238E27FC236}">
                <a16:creationId xmlns:a16="http://schemas.microsoft.com/office/drawing/2014/main" id="{04E03340-E17A-9C48-9B85-9B90D4754C5A}"/>
              </a:ext>
            </a:extLst>
          </p:cNvPr>
          <p:cNvSpPr txBox="1"/>
          <p:nvPr/>
        </p:nvSpPr>
        <p:spPr>
          <a:xfrm>
            <a:off x="3463299" y="4351162"/>
            <a:ext cx="2073901" cy="433965"/>
          </a:xfrm>
          <a:prstGeom prst="rect">
            <a:avLst/>
          </a:prstGeom>
          <a:noFill/>
        </p:spPr>
        <p:txBody>
          <a:bodyPr wrap="none" lIns="118872" tIns="91440" rIns="118872" bIns="91440" rtlCol="0" anchor="ctr" anchorCtr="0">
            <a:spAutoFit/>
          </a:bodyPr>
          <a:lstStyle/>
          <a:p>
            <a:pPr algn="r">
              <a:lnSpc>
                <a:spcPct val="90000"/>
              </a:lnSpc>
            </a:pPr>
            <a:r>
              <a:rPr lang="en-US" dirty="0"/>
              <a:t>Commands to run</a:t>
            </a:r>
          </a:p>
        </p:txBody>
      </p:sp>
      <p:grpSp>
        <p:nvGrpSpPr>
          <p:cNvPr id="3" name="Group 2">
            <a:extLst>
              <a:ext uri="{FF2B5EF4-FFF2-40B4-BE49-F238E27FC236}">
                <a16:creationId xmlns:a16="http://schemas.microsoft.com/office/drawing/2014/main" id="{BFEFACAF-1314-914E-9B7D-A778511E482F}"/>
              </a:ext>
            </a:extLst>
          </p:cNvPr>
          <p:cNvGrpSpPr/>
          <p:nvPr/>
        </p:nvGrpSpPr>
        <p:grpSpPr>
          <a:xfrm>
            <a:off x="1300715" y="1749515"/>
            <a:ext cx="5268251" cy="1929106"/>
            <a:chOff x="1300715" y="1749515"/>
            <a:chExt cx="5268251" cy="1929106"/>
          </a:xfrm>
        </p:grpSpPr>
        <p:cxnSp>
          <p:nvCxnSpPr>
            <p:cNvPr id="18" name="Straight Arrow Connector 17">
              <a:extLst>
                <a:ext uri="{FF2B5EF4-FFF2-40B4-BE49-F238E27FC236}">
                  <a16:creationId xmlns:a16="http://schemas.microsoft.com/office/drawing/2014/main" id="{E8052009-7783-6547-A4F6-67C5737CE5D2}"/>
                </a:ext>
              </a:extLst>
            </p:cNvPr>
            <p:cNvCxnSpPr>
              <a:cxnSpLocks/>
            </p:cNvCxnSpPr>
            <p:nvPr/>
          </p:nvCxnSpPr>
          <p:spPr>
            <a:xfrm>
              <a:off x="3898760" y="2177571"/>
              <a:ext cx="2670206" cy="1501050"/>
            </a:xfrm>
            <a:prstGeom prst="straightConnector1">
              <a:avLst/>
            </a:prstGeom>
            <a:ln w="44450">
              <a:tailEnd type="triangle"/>
            </a:ln>
          </p:spPr>
          <p:style>
            <a:lnRef idx="1">
              <a:schemeClr val="accent2"/>
            </a:lnRef>
            <a:fillRef idx="0">
              <a:schemeClr val="accent2"/>
            </a:fillRef>
            <a:effectRef idx="0">
              <a:schemeClr val="accent2"/>
            </a:effectRef>
            <a:fontRef idx="minor">
              <a:schemeClr val="tx1"/>
            </a:fontRef>
          </p:style>
        </p:cxnSp>
        <p:sp>
          <p:nvSpPr>
            <p:cNvPr id="20" name="TextBox 19">
              <a:extLst>
                <a:ext uri="{FF2B5EF4-FFF2-40B4-BE49-F238E27FC236}">
                  <a16:creationId xmlns:a16="http://schemas.microsoft.com/office/drawing/2014/main" id="{ECA5B2E5-A544-1849-B69C-F045A18786DC}"/>
                </a:ext>
              </a:extLst>
            </p:cNvPr>
            <p:cNvSpPr txBox="1"/>
            <p:nvPr/>
          </p:nvSpPr>
          <p:spPr>
            <a:xfrm>
              <a:off x="1300715" y="1749515"/>
              <a:ext cx="4330929" cy="433965"/>
            </a:xfrm>
            <a:prstGeom prst="rect">
              <a:avLst/>
            </a:prstGeom>
            <a:noFill/>
          </p:spPr>
          <p:txBody>
            <a:bodyPr wrap="none" lIns="118872" tIns="91440" rIns="118872" bIns="91440" rtlCol="0" anchor="ctr" anchorCtr="0">
              <a:spAutoFit/>
            </a:bodyPr>
            <a:lstStyle/>
            <a:p>
              <a:pPr algn="l">
                <a:lnSpc>
                  <a:spcPct val="90000"/>
                </a:lnSpc>
              </a:pPr>
              <a:r>
                <a:rPr lang="en-US" dirty="0"/>
                <a:t>Keywords specific to service being used</a:t>
              </a:r>
            </a:p>
          </p:txBody>
        </p:sp>
      </p:grpSp>
      <p:sp>
        <p:nvSpPr>
          <p:cNvPr id="4" name="Rectangle 3">
            <a:extLst>
              <a:ext uri="{FF2B5EF4-FFF2-40B4-BE49-F238E27FC236}">
                <a16:creationId xmlns:a16="http://schemas.microsoft.com/office/drawing/2014/main" id="{8705E03A-ADD4-5940-AECC-66EFBB2DD626}"/>
              </a:ext>
            </a:extLst>
          </p:cNvPr>
          <p:cNvSpPr/>
          <p:nvPr/>
        </p:nvSpPr>
        <p:spPr>
          <a:xfrm>
            <a:off x="11354602" y="4351162"/>
            <a:ext cx="386294" cy="365217"/>
          </a:xfrm>
          <a:prstGeom prst="rect">
            <a:avLst/>
          </a:prstGeom>
          <a:solidFill>
            <a:schemeClr val="bg1"/>
          </a:solidFill>
          <a:ln>
            <a:no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Tree>
    <p:extLst>
      <p:ext uri="{BB962C8B-B14F-4D97-AF65-F5344CB8AC3E}">
        <p14:creationId xmlns:p14="http://schemas.microsoft.com/office/powerpoint/2010/main" val="3627701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60C0E-5E82-574E-B524-B781EB4D4E7C}"/>
              </a:ext>
            </a:extLst>
          </p:cNvPr>
          <p:cNvSpPr>
            <a:spLocks noGrp="1"/>
          </p:cNvSpPr>
          <p:nvPr>
            <p:ph type="title"/>
          </p:nvPr>
        </p:nvSpPr>
        <p:spPr>
          <a:xfrm>
            <a:off x="1735669" y="411479"/>
            <a:ext cx="3127512" cy="430317"/>
          </a:xfrm>
        </p:spPr>
        <p:txBody>
          <a:bodyPr/>
          <a:lstStyle/>
          <a:p>
            <a:pPr algn="ctr"/>
            <a:r>
              <a:rPr lang="en-US" dirty="0"/>
              <a:t>travis-ci.com</a:t>
            </a:r>
          </a:p>
        </p:txBody>
      </p:sp>
      <p:pic>
        <p:nvPicPr>
          <p:cNvPr id="8" name="Content Placeholder 7">
            <a:extLst>
              <a:ext uri="{FF2B5EF4-FFF2-40B4-BE49-F238E27FC236}">
                <a16:creationId xmlns:a16="http://schemas.microsoft.com/office/drawing/2014/main" id="{FC32597D-EF26-794C-9ADB-0318B7793BED}"/>
              </a:ext>
            </a:extLst>
          </p:cNvPr>
          <p:cNvPicPr>
            <a:picLocks noGrp="1" noChangeAspect="1"/>
          </p:cNvPicPr>
          <p:nvPr>
            <p:ph sz="half" idx="2"/>
          </p:nvPr>
        </p:nvPicPr>
        <p:blipFill>
          <a:blip r:embed="rId2"/>
          <a:stretch>
            <a:fillRect/>
          </a:stretch>
        </p:blipFill>
        <p:spPr>
          <a:xfrm>
            <a:off x="822491" y="1027372"/>
            <a:ext cx="4953868" cy="5584245"/>
          </a:xfrm>
          <a:prstGeom prst="rect">
            <a:avLst/>
          </a:prstGeom>
        </p:spPr>
      </p:pic>
      <p:pic>
        <p:nvPicPr>
          <p:cNvPr id="11" name="Content Placeholder 10">
            <a:extLst>
              <a:ext uri="{FF2B5EF4-FFF2-40B4-BE49-F238E27FC236}">
                <a16:creationId xmlns:a16="http://schemas.microsoft.com/office/drawing/2014/main" id="{42B9F989-DF5E-4449-A55E-0CD553CAD468}"/>
              </a:ext>
            </a:extLst>
          </p:cNvPr>
          <p:cNvPicPr>
            <a:picLocks noGrp="1" noChangeAspect="1"/>
          </p:cNvPicPr>
          <p:nvPr>
            <p:ph sz="quarter" idx="4"/>
          </p:nvPr>
        </p:nvPicPr>
        <p:blipFill>
          <a:blip r:embed="rId3"/>
          <a:stretch>
            <a:fillRect/>
          </a:stretch>
        </p:blipFill>
        <p:spPr>
          <a:xfrm>
            <a:off x="6606678" y="1027373"/>
            <a:ext cx="4759656" cy="5955395"/>
          </a:xfrm>
          <a:prstGeom prst="rect">
            <a:avLst/>
          </a:prstGeom>
        </p:spPr>
      </p:pic>
      <p:sp>
        <p:nvSpPr>
          <p:cNvPr id="5" name="Title 1">
            <a:extLst>
              <a:ext uri="{FF2B5EF4-FFF2-40B4-BE49-F238E27FC236}">
                <a16:creationId xmlns:a16="http://schemas.microsoft.com/office/drawing/2014/main" id="{E64158E8-36C6-FB45-8EB9-DA6E06DF475A}"/>
              </a:ext>
            </a:extLst>
          </p:cNvPr>
          <p:cNvSpPr txBox="1">
            <a:spLocks/>
          </p:cNvSpPr>
          <p:nvPr/>
        </p:nvSpPr>
        <p:spPr bwMode="auto">
          <a:xfrm>
            <a:off x="7853445" y="411479"/>
            <a:ext cx="2266122" cy="430317"/>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a:lstStyle>
          <a:p>
            <a:pPr algn="ctr"/>
            <a:r>
              <a:rPr lang="en-US" dirty="0"/>
              <a:t>codecov.io</a:t>
            </a:r>
          </a:p>
        </p:txBody>
      </p:sp>
    </p:spTree>
    <p:extLst>
      <p:ext uri="{BB962C8B-B14F-4D97-AF65-F5344CB8AC3E}">
        <p14:creationId xmlns:p14="http://schemas.microsoft.com/office/powerpoint/2010/main" val="34628599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B5619C-E7D3-1F45-94EC-C097C6B0C076}"/>
              </a:ext>
            </a:extLst>
          </p:cNvPr>
          <p:cNvSpPr>
            <a:spLocks noGrp="1"/>
          </p:cNvSpPr>
          <p:nvPr>
            <p:ph type="title"/>
          </p:nvPr>
        </p:nvSpPr>
        <p:spPr/>
        <p:txBody>
          <a:bodyPr/>
          <a:lstStyle/>
          <a:p>
            <a:r>
              <a:rPr lang="en-US" dirty="0"/>
              <a:t>After Hours Hands-on Lesson – </a:t>
            </a:r>
            <a:r>
              <a:rPr lang="en-US" dirty="0">
                <a:hlinkClick r:id="rId2"/>
              </a:rPr>
              <a:t>YouTube Video</a:t>
            </a:r>
            <a:endParaRPr lang="en-US" dirty="0"/>
          </a:p>
        </p:txBody>
      </p:sp>
      <p:sp>
        <p:nvSpPr>
          <p:cNvPr id="3" name="Text Placeholder 2">
            <a:extLst>
              <a:ext uri="{FF2B5EF4-FFF2-40B4-BE49-F238E27FC236}">
                <a16:creationId xmlns:a16="http://schemas.microsoft.com/office/drawing/2014/main" id="{54BDAAD0-07B9-5443-BB48-9506D45EED7E}"/>
              </a:ext>
            </a:extLst>
          </p:cNvPr>
          <p:cNvSpPr>
            <a:spLocks noGrp="1"/>
          </p:cNvSpPr>
          <p:nvPr>
            <p:ph type="body" idx="1"/>
          </p:nvPr>
        </p:nvSpPr>
        <p:spPr>
          <a:xfrm>
            <a:off x="457200" y="1635760"/>
            <a:ext cx="5588582" cy="821190"/>
          </a:xfrm>
        </p:spPr>
        <p:txBody>
          <a:bodyPr/>
          <a:lstStyle/>
          <a:p>
            <a:endParaRPr lang="en-US" dirty="0"/>
          </a:p>
        </p:txBody>
      </p:sp>
      <p:sp>
        <p:nvSpPr>
          <p:cNvPr id="4" name="Content Placeholder 3">
            <a:extLst>
              <a:ext uri="{FF2B5EF4-FFF2-40B4-BE49-F238E27FC236}">
                <a16:creationId xmlns:a16="http://schemas.microsoft.com/office/drawing/2014/main" id="{008F1DD3-4E44-A545-A031-5370D7E4F31D}"/>
              </a:ext>
            </a:extLst>
          </p:cNvPr>
          <p:cNvSpPr>
            <a:spLocks noGrp="1"/>
          </p:cNvSpPr>
          <p:nvPr>
            <p:ph sz="half" idx="2"/>
          </p:nvPr>
        </p:nvSpPr>
        <p:spPr/>
        <p:txBody>
          <a:bodyPr>
            <a:normAutofit fontScale="77500" lnSpcReduction="20000"/>
          </a:bodyPr>
          <a:lstStyle/>
          <a:p>
            <a:r>
              <a:rPr lang="en-US" dirty="0"/>
              <a:t>Follow QR code to </a:t>
            </a:r>
            <a:r>
              <a:rPr lang="en-US" dirty="0">
                <a:hlinkClick r:id="rId3"/>
              </a:rPr>
              <a:t>GitHub repository</a:t>
            </a:r>
            <a:endParaRPr lang="en-US" dirty="0"/>
          </a:p>
          <a:p>
            <a:pPr lvl="1"/>
            <a:r>
              <a:rPr lang="en-US" dirty="0"/>
              <a:t>You can do this exercise entirely in your browser on GitHub</a:t>
            </a:r>
          </a:p>
          <a:p>
            <a:r>
              <a:rPr lang="en-US" dirty="0"/>
              <a:t>Fork the repo</a:t>
            </a:r>
          </a:p>
          <a:p>
            <a:r>
              <a:rPr lang="en-US" dirty="0"/>
              <a:t>Create .</a:t>
            </a:r>
            <a:r>
              <a:rPr lang="en-US" dirty="0" err="1"/>
              <a:t>travis.yml</a:t>
            </a:r>
            <a:r>
              <a:rPr lang="en-US" dirty="0"/>
              <a:t> using </a:t>
            </a:r>
          </a:p>
          <a:p>
            <a:r>
              <a:rPr lang="en-US" dirty="0"/>
              <a:t>Submit Pull Request (PR)</a:t>
            </a:r>
          </a:p>
          <a:p>
            <a:r>
              <a:rPr lang="en-US" dirty="0"/>
              <a:t>Increase coverage</a:t>
            </a:r>
          </a:p>
          <a:p>
            <a:pPr lvl="1"/>
            <a:r>
              <a:rPr lang="en-US" dirty="0"/>
              <a:t>Change ‘check’ to “check_all”</a:t>
            </a:r>
          </a:p>
          <a:p>
            <a:r>
              <a:rPr lang="en-US" dirty="0"/>
              <a:t>Update the PR and observe coverage change</a:t>
            </a:r>
          </a:p>
          <a:p>
            <a:r>
              <a:rPr lang="en-US" dirty="0"/>
              <a:t>Extra credit…fail PR if coverage drops</a:t>
            </a:r>
          </a:p>
          <a:p>
            <a:pPr lvl="1"/>
            <a:r>
              <a:rPr lang="en-US" dirty="0"/>
              <a:t>Hint: read </a:t>
            </a:r>
            <a:r>
              <a:rPr lang="en-US" dirty="0" err="1"/>
              <a:t>codecov.io</a:t>
            </a:r>
            <a:r>
              <a:rPr lang="en-US" dirty="0"/>
              <a:t> docs</a:t>
            </a:r>
          </a:p>
        </p:txBody>
      </p:sp>
      <p:sp>
        <p:nvSpPr>
          <p:cNvPr id="5" name="Text Placeholder 4">
            <a:extLst>
              <a:ext uri="{FF2B5EF4-FFF2-40B4-BE49-F238E27FC236}">
                <a16:creationId xmlns:a16="http://schemas.microsoft.com/office/drawing/2014/main" id="{91A2C8E5-EFFC-874D-AEAC-6CBD2A03DABE}"/>
              </a:ext>
            </a:extLst>
          </p:cNvPr>
          <p:cNvSpPr>
            <a:spLocks noGrp="1"/>
          </p:cNvSpPr>
          <p:nvPr>
            <p:ph type="body" sz="quarter" idx="3"/>
          </p:nvPr>
        </p:nvSpPr>
        <p:spPr>
          <a:xfrm>
            <a:off x="6218914" y="1635760"/>
            <a:ext cx="5531934" cy="821190"/>
          </a:xfrm>
        </p:spPr>
        <p:txBody>
          <a:bodyPr/>
          <a:lstStyle/>
          <a:p>
            <a:endParaRPr lang="en-US" dirty="0"/>
          </a:p>
        </p:txBody>
      </p:sp>
      <p:pic>
        <p:nvPicPr>
          <p:cNvPr id="8" name="Content Placeholder 7">
            <a:extLst>
              <a:ext uri="{FF2B5EF4-FFF2-40B4-BE49-F238E27FC236}">
                <a16:creationId xmlns:a16="http://schemas.microsoft.com/office/drawing/2014/main" id="{12295285-103D-3E44-BFFB-8110A48530E4}"/>
              </a:ext>
            </a:extLst>
          </p:cNvPr>
          <p:cNvPicPr>
            <a:picLocks noGrp="1" noChangeAspect="1"/>
          </p:cNvPicPr>
          <p:nvPr>
            <p:ph sz="quarter" idx="4"/>
          </p:nvPr>
        </p:nvPicPr>
        <p:blipFill>
          <a:blip r:embed="rId4"/>
          <a:stretch>
            <a:fillRect/>
          </a:stretch>
        </p:blipFill>
        <p:spPr>
          <a:xfrm>
            <a:off x="7366260" y="2559050"/>
            <a:ext cx="3236392" cy="3373438"/>
          </a:xfrm>
          <a:prstGeom prst="rect">
            <a:avLst/>
          </a:prstGeom>
        </p:spPr>
      </p:pic>
    </p:spTree>
    <p:extLst>
      <p:ext uri="{BB962C8B-B14F-4D97-AF65-F5344CB8AC3E}">
        <p14:creationId xmlns:p14="http://schemas.microsoft.com/office/powerpoint/2010/main" val="17173302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52AD8-340F-4E8B-B0C4-7ABAA20B6F6A}"/>
              </a:ext>
            </a:extLst>
          </p:cNvPr>
          <p:cNvSpPr>
            <a:spLocks noGrp="1"/>
          </p:cNvSpPr>
          <p:nvPr>
            <p:ph type="title"/>
          </p:nvPr>
        </p:nvSpPr>
        <p:spPr/>
        <p:txBody>
          <a:bodyPr/>
          <a:lstStyle/>
          <a:p>
            <a:r>
              <a:rPr lang="en-US" dirty="0"/>
              <a:t>Agenda</a:t>
            </a:r>
          </a:p>
        </p:txBody>
      </p:sp>
      <p:graphicFrame>
        <p:nvGraphicFramePr>
          <p:cNvPr id="4" name="Content Placeholder 3">
            <a:extLst>
              <a:ext uri="{FF2B5EF4-FFF2-40B4-BE49-F238E27FC236}">
                <a16:creationId xmlns:a16="http://schemas.microsoft.com/office/drawing/2014/main" id="{A0943BB2-2F98-4DD2-873B-1E619A0C771D}"/>
              </a:ext>
            </a:extLst>
          </p:cNvPr>
          <p:cNvGraphicFramePr>
            <a:graphicFrameLocks noGrp="1"/>
          </p:cNvGraphicFramePr>
          <p:nvPr>
            <p:ph idx="1"/>
          </p:nvPr>
        </p:nvGraphicFramePr>
        <p:xfrm>
          <a:off x="530679" y="879117"/>
          <a:ext cx="11127467" cy="5562600"/>
        </p:xfrm>
        <a:graphic>
          <a:graphicData uri="http://schemas.openxmlformats.org/drawingml/2006/table">
            <a:tbl>
              <a:tblPr firstRow="1" bandRow="1">
                <a:tableStyleId>{5C22544A-7EE6-4342-B048-85BDC9FD1C3A}</a:tableStyleId>
              </a:tblPr>
              <a:tblGrid>
                <a:gridCol w="1856903">
                  <a:extLst>
                    <a:ext uri="{9D8B030D-6E8A-4147-A177-3AD203B41FA5}">
                      <a16:colId xmlns:a16="http://schemas.microsoft.com/office/drawing/2014/main" val="3446576009"/>
                    </a:ext>
                  </a:extLst>
                </a:gridCol>
                <a:gridCol w="927652">
                  <a:extLst>
                    <a:ext uri="{9D8B030D-6E8A-4147-A177-3AD203B41FA5}">
                      <a16:colId xmlns:a16="http://schemas.microsoft.com/office/drawing/2014/main" val="339314737"/>
                    </a:ext>
                  </a:extLst>
                </a:gridCol>
                <a:gridCol w="5502418">
                  <a:extLst>
                    <a:ext uri="{9D8B030D-6E8A-4147-A177-3AD203B41FA5}">
                      <a16:colId xmlns:a16="http://schemas.microsoft.com/office/drawing/2014/main" val="1263998808"/>
                    </a:ext>
                  </a:extLst>
                </a:gridCol>
                <a:gridCol w="2840494">
                  <a:extLst>
                    <a:ext uri="{9D8B030D-6E8A-4147-A177-3AD203B41FA5}">
                      <a16:colId xmlns:a16="http://schemas.microsoft.com/office/drawing/2014/main" val="4097899022"/>
                    </a:ext>
                  </a:extLst>
                </a:gridCol>
              </a:tblGrid>
              <a:tr h="370840">
                <a:tc>
                  <a:txBody>
                    <a:bodyPr/>
                    <a:lstStyle/>
                    <a:p>
                      <a:pPr algn="l">
                        <a:lnSpc>
                          <a:spcPct val="100000"/>
                        </a:lnSpc>
                      </a:pPr>
                      <a:r>
                        <a:rPr lang="en-US" sz="1600" dirty="0"/>
                        <a:t>Time (Central TZ)</a:t>
                      </a:r>
                    </a:p>
                  </a:txBody>
                  <a:tcPr/>
                </a:tc>
                <a:tc>
                  <a:txBody>
                    <a:bodyPr/>
                    <a:lstStyle/>
                    <a:p>
                      <a:pPr>
                        <a:lnSpc>
                          <a:spcPct val="100000"/>
                        </a:lnSpc>
                      </a:pPr>
                      <a:r>
                        <a:rPr lang="en-US" sz="1600" dirty="0"/>
                        <a:t>Module</a:t>
                      </a:r>
                    </a:p>
                  </a:txBody>
                  <a:tcPr/>
                </a:tc>
                <a:tc>
                  <a:txBody>
                    <a:bodyPr/>
                    <a:lstStyle/>
                    <a:p>
                      <a:pPr>
                        <a:lnSpc>
                          <a:spcPct val="100000"/>
                        </a:lnSpc>
                      </a:pPr>
                      <a:r>
                        <a:rPr lang="en-US" sz="1600" dirty="0"/>
                        <a:t>Topic</a:t>
                      </a:r>
                    </a:p>
                  </a:txBody>
                  <a:tcPr/>
                </a:tc>
                <a:tc>
                  <a:txBody>
                    <a:bodyPr/>
                    <a:lstStyle/>
                    <a:p>
                      <a:pPr>
                        <a:lnSpc>
                          <a:spcPct val="100000"/>
                        </a:lnSpc>
                      </a:pPr>
                      <a:r>
                        <a:rPr lang="en-US" sz="1600" dirty="0"/>
                        <a:t>Speaker</a:t>
                      </a:r>
                    </a:p>
                  </a:txBody>
                  <a:tcPr/>
                </a:tc>
                <a:extLst>
                  <a:ext uri="{0D108BD9-81ED-4DB2-BD59-A6C34878D82A}">
                    <a16:rowId xmlns:a16="http://schemas.microsoft.com/office/drawing/2014/main" val="3602420430"/>
                  </a:ext>
                </a:extLst>
              </a:tr>
              <a:tr h="370840">
                <a:tc>
                  <a:txBody>
                    <a:bodyPr/>
                    <a:lstStyle/>
                    <a:p>
                      <a:pPr rtl="0" fontAlgn="t">
                        <a:spcBef>
                          <a:spcPts val="0"/>
                        </a:spcBef>
                        <a:spcAft>
                          <a:spcPts val="0"/>
                        </a:spcAft>
                      </a:pPr>
                      <a:r>
                        <a:rPr lang="en-US" sz="1600" b="0" i="0" u="none" strike="noStrike" dirty="0">
                          <a:solidFill>
                            <a:srgbClr val="000000"/>
                          </a:solidFill>
                          <a:effectLst/>
                          <a:latin typeface="Arial" panose="020B0604020202020204" pitchFamily="34" charset="0"/>
                        </a:rPr>
                        <a:t>9:30am-9:45am</a:t>
                      </a:r>
                      <a:endParaRPr lang="en-US" sz="3600" dirty="0">
                        <a:effectLst/>
                      </a:endParaRPr>
                    </a:p>
                  </a:txBody>
                  <a:tcPr marL="63500" marR="63500" marT="63500" marB="63500"/>
                </a:tc>
                <a:tc>
                  <a:txBody>
                    <a:bodyPr/>
                    <a:lstStyle/>
                    <a:p>
                      <a:pPr>
                        <a:lnSpc>
                          <a:spcPct val="100000"/>
                        </a:lnSpc>
                      </a:pPr>
                      <a:r>
                        <a:rPr lang="en-US" sz="1600" dirty="0"/>
                        <a:t>00</a:t>
                      </a:r>
                    </a:p>
                  </a:txBody>
                  <a:tcPr/>
                </a:tc>
                <a:tc>
                  <a:txBody>
                    <a:bodyPr/>
                    <a:lstStyle/>
                    <a:p>
                      <a:pPr>
                        <a:lnSpc>
                          <a:spcPct val="100000"/>
                        </a:lnSpc>
                      </a:pPr>
                      <a:r>
                        <a:rPr lang="en-US" sz="1600" b="0" i="0" u="none" strike="noStrike" kern="1200" dirty="0">
                          <a:solidFill>
                            <a:schemeClr val="dk1"/>
                          </a:solidFill>
                          <a:effectLst/>
                          <a:latin typeface="+mn-lt"/>
                          <a:ea typeface="+mn-ea"/>
                          <a:cs typeface="+mn-cs"/>
                        </a:rPr>
                        <a:t>Introduction</a:t>
                      </a:r>
                      <a:endParaRPr lang="en-US" sz="1600" dirty="0"/>
                    </a:p>
                  </a:txBody>
                  <a:tcPr/>
                </a:tc>
                <a:tc>
                  <a:txBody>
                    <a:bodyPr/>
                    <a:lstStyle/>
                    <a:p>
                      <a:pPr>
                        <a:lnSpc>
                          <a:spcPct val="100000"/>
                        </a:lnSpc>
                      </a:pPr>
                      <a:r>
                        <a:rPr lang="en-US" sz="1600" dirty="0"/>
                        <a:t>David E. Bernholdt, ORNL</a:t>
                      </a:r>
                    </a:p>
                  </a:txBody>
                  <a:tcPr/>
                </a:tc>
                <a:extLst>
                  <a:ext uri="{0D108BD9-81ED-4DB2-BD59-A6C34878D82A}">
                    <a16:rowId xmlns:a16="http://schemas.microsoft.com/office/drawing/2014/main" val="4236476034"/>
                  </a:ext>
                </a:extLst>
              </a:tr>
              <a:tr h="370840">
                <a:tc>
                  <a:txBody>
                    <a:bodyPr/>
                    <a:lstStyle/>
                    <a:p>
                      <a:pPr rtl="0" fontAlgn="t">
                        <a:spcBef>
                          <a:spcPts val="0"/>
                        </a:spcBef>
                        <a:spcAft>
                          <a:spcPts val="0"/>
                        </a:spcAft>
                      </a:pPr>
                      <a:r>
                        <a:rPr lang="en-US" sz="1600" b="0" i="0" u="none" strike="noStrike" dirty="0">
                          <a:solidFill>
                            <a:srgbClr val="000000"/>
                          </a:solidFill>
                          <a:effectLst/>
                          <a:latin typeface="Arial" panose="020B0604020202020204" pitchFamily="34" charset="0"/>
                        </a:rPr>
                        <a:t>9:45am-10:15am</a:t>
                      </a:r>
                      <a:endParaRPr lang="en-US" sz="3600" dirty="0">
                        <a:effectLst/>
                      </a:endParaRPr>
                    </a:p>
                  </a:txBody>
                  <a:tcPr marL="63500" marR="63500" marT="63500" marB="6350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01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u="none" strike="noStrike" kern="1200" dirty="0">
                          <a:solidFill>
                            <a:schemeClr val="dk1"/>
                          </a:solidFill>
                          <a:effectLst/>
                          <a:latin typeface="+mn-lt"/>
                          <a:ea typeface="+mn-ea"/>
                          <a:cs typeface="+mn-cs"/>
                        </a:rPr>
                        <a:t>Overview of Best Practices in HPC </a:t>
                      </a:r>
                      <a:r>
                        <a:rPr lang="en-US" sz="1600" b="0" i="0" u="none" strike="noStrike" kern="1200">
                          <a:solidFill>
                            <a:schemeClr val="dk1"/>
                          </a:solidFill>
                          <a:effectLst/>
                          <a:latin typeface="+mn-lt"/>
                          <a:ea typeface="+mn-ea"/>
                          <a:cs typeface="+mn-cs"/>
                        </a:rPr>
                        <a:t>Software Development</a:t>
                      </a:r>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Katherine M. Riley, ANL</a:t>
                      </a:r>
                    </a:p>
                  </a:txBody>
                  <a:tcPr/>
                </a:tc>
                <a:extLst>
                  <a:ext uri="{0D108BD9-81ED-4DB2-BD59-A6C34878D82A}">
                    <a16:rowId xmlns:a16="http://schemas.microsoft.com/office/drawing/2014/main" val="18592124"/>
                  </a:ext>
                </a:extLst>
              </a:tr>
              <a:tr h="370840">
                <a:tc>
                  <a:txBody>
                    <a:bodyPr/>
                    <a:lstStyle/>
                    <a:p>
                      <a:pPr rtl="0" fontAlgn="t">
                        <a:spcBef>
                          <a:spcPts val="0"/>
                        </a:spcBef>
                        <a:spcAft>
                          <a:spcPts val="0"/>
                        </a:spcAft>
                      </a:pPr>
                      <a:r>
                        <a:rPr lang="en-US" sz="1600" b="0" i="0" u="none" strike="noStrike" dirty="0">
                          <a:solidFill>
                            <a:srgbClr val="000000"/>
                          </a:solidFill>
                          <a:effectLst/>
                          <a:latin typeface="Arial" panose="020B0604020202020204" pitchFamily="34" charset="0"/>
                        </a:rPr>
                        <a:t>10:15am-10:45am</a:t>
                      </a:r>
                      <a:endParaRPr lang="en-US" sz="3600" dirty="0">
                        <a:effectLst/>
                      </a:endParaRPr>
                    </a:p>
                  </a:txBody>
                  <a:tcPr marL="63500" marR="63500" marT="63500" marB="63500"/>
                </a:tc>
                <a:tc>
                  <a:txBody>
                    <a:bodyPr/>
                    <a:lstStyle/>
                    <a:p>
                      <a:pPr>
                        <a:lnSpc>
                          <a:spcPct val="100000"/>
                        </a:lnSpc>
                      </a:pPr>
                      <a:r>
                        <a:rPr lang="en-US" sz="1600" dirty="0"/>
                        <a:t>02</a:t>
                      </a:r>
                    </a:p>
                  </a:txBody>
                  <a:tcPr/>
                </a:tc>
                <a:tc>
                  <a:txBody>
                    <a:bodyPr/>
                    <a:lstStyle/>
                    <a:p>
                      <a:pPr>
                        <a:lnSpc>
                          <a:spcPct val="100000"/>
                        </a:lnSpc>
                      </a:pPr>
                      <a:r>
                        <a:rPr lang="en-US" sz="1600" dirty="0"/>
                        <a:t>Agile Methodologies</a:t>
                      </a:r>
                    </a:p>
                  </a:txBody>
                  <a:tcPr/>
                </a:tc>
                <a:tc>
                  <a:txBody>
                    <a:bodyPr/>
                    <a:lstStyle/>
                    <a:p>
                      <a:pPr>
                        <a:lnSpc>
                          <a:spcPct val="100000"/>
                        </a:lnSpc>
                      </a:pPr>
                      <a:r>
                        <a:rPr lang="en-US" sz="1600" dirty="0"/>
                        <a:t>James M. </a:t>
                      </a:r>
                      <a:r>
                        <a:rPr lang="en-US" sz="1600" dirty="0" err="1"/>
                        <a:t>Willenbring</a:t>
                      </a:r>
                      <a:r>
                        <a:rPr lang="en-US" sz="1600" dirty="0"/>
                        <a:t>, SNL</a:t>
                      </a:r>
                    </a:p>
                  </a:txBody>
                  <a:tcPr/>
                </a:tc>
                <a:extLst>
                  <a:ext uri="{0D108BD9-81ED-4DB2-BD59-A6C34878D82A}">
                    <a16:rowId xmlns:a16="http://schemas.microsoft.com/office/drawing/2014/main" val="3991164013"/>
                  </a:ext>
                </a:extLst>
              </a:tr>
              <a:tr h="370840">
                <a:tc>
                  <a:txBody>
                    <a:bodyPr/>
                    <a:lstStyle/>
                    <a:p>
                      <a:pPr rtl="0" fontAlgn="t">
                        <a:spcBef>
                          <a:spcPts val="0"/>
                        </a:spcBef>
                        <a:spcAft>
                          <a:spcPts val="0"/>
                        </a:spcAft>
                      </a:pPr>
                      <a:r>
                        <a:rPr lang="en-US" sz="1600" dirty="0">
                          <a:effectLst/>
                        </a:rPr>
                        <a:t>10:45am-11:00am</a:t>
                      </a:r>
                    </a:p>
                  </a:txBody>
                  <a:tcPr marL="63500" marR="63500" marT="63500" marB="63500"/>
                </a:tc>
                <a:tc>
                  <a:txBody>
                    <a:bodyPr/>
                    <a:lstStyle/>
                    <a:p>
                      <a:pPr>
                        <a:lnSpc>
                          <a:spcPct val="100000"/>
                        </a:lnSpc>
                      </a:pPr>
                      <a:r>
                        <a:rPr lang="en-US" sz="1600" i="0" dirty="0">
                          <a:solidFill>
                            <a:schemeClr val="tx1"/>
                          </a:solidFill>
                        </a:rPr>
                        <a:t>03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u="none" strike="noStrike" kern="1200" dirty="0">
                          <a:solidFill>
                            <a:schemeClr val="dk1"/>
                          </a:solidFill>
                          <a:effectLst/>
                          <a:latin typeface="+mn-lt"/>
                          <a:ea typeface="+mn-ea"/>
                          <a:cs typeface="+mn-cs"/>
                        </a:rPr>
                        <a:t>Git Workflows</a:t>
                      </a:r>
                      <a:endParaRPr lang="en-US" sz="1600" dirty="0"/>
                    </a:p>
                  </a:txBody>
                  <a:tcPr/>
                </a:tc>
                <a:tc>
                  <a:txBody>
                    <a:bodyPr/>
                    <a:lstStyle/>
                    <a:p>
                      <a:pPr>
                        <a:lnSpc>
                          <a:spcPct val="100000"/>
                        </a:lnSpc>
                      </a:pPr>
                      <a:r>
                        <a:rPr lang="en-US" sz="1600" dirty="0"/>
                        <a:t>James M. </a:t>
                      </a:r>
                      <a:r>
                        <a:rPr lang="en-US" sz="1600" dirty="0" err="1"/>
                        <a:t>Willenbring</a:t>
                      </a:r>
                      <a:r>
                        <a:rPr lang="en-US" sz="1600" dirty="0"/>
                        <a:t>, SNL</a:t>
                      </a:r>
                    </a:p>
                  </a:txBody>
                  <a:tcPr/>
                </a:tc>
                <a:extLst>
                  <a:ext uri="{0D108BD9-81ED-4DB2-BD59-A6C34878D82A}">
                    <a16:rowId xmlns:a16="http://schemas.microsoft.com/office/drawing/2014/main" val="1350023114"/>
                  </a:ext>
                </a:extLst>
              </a:tr>
              <a:tr h="370840">
                <a:tc>
                  <a:txBody>
                    <a:bodyPr/>
                    <a:lstStyle/>
                    <a:p>
                      <a:pPr rtl="0" fontAlgn="t">
                        <a:spcBef>
                          <a:spcPts val="0"/>
                        </a:spcBef>
                        <a:spcAft>
                          <a:spcPts val="0"/>
                        </a:spcAft>
                      </a:pPr>
                      <a:r>
                        <a:rPr lang="en-US" sz="1600" i="1" dirty="0">
                          <a:solidFill>
                            <a:schemeClr val="tx2"/>
                          </a:solidFill>
                          <a:effectLst/>
                        </a:rPr>
                        <a:t>11:00am-11:15am</a:t>
                      </a:r>
                    </a:p>
                  </a:txBody>
                  <a:tcPr marL="63500" marR="63500" marT="63500" marB="63500"/>
                </a:tc>
                <a:tc>
                  <a:txBody>
                    <a:bodyPr/>
                    <a:lstStyle/>
                    <a:p>
                      <a:pPr>
                        <a:lnSpc>
                          <a:spcPct val="100000"/>
                        </a:lnSpc>
                      </a:pPr>
                      <a:endParaRPr lang="en-US" sz="1600" i="1" dirty="0">
                        <a:solidFill>
                          <a:schemeClr val="tx2"/>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i="1" dirty="0">
                          <a:solidFill>
                            <a:schemeClr val="tx2"/>
                          </a:solidFill>
                        </a:rPr>
                        <a:t>Break (and Q&amp;A with speakers)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i="1" dirty="0">
                        <a:solidFill>
                          <a:schemeClr val="tx2"/>
                        </a:solidFill>
                      </a:endParaRPr>
                    </a:p>
                  </a:txBody>
                  <a:tcPr/>
                </a:tc>
                <a:extLst>
                  <a:ext uri="{0D108BD9-81ED-4DB2-BD59-A6C34878D82A}">
                    <a16:rowId xmlns:a16="http://schemas.microsoft.com/office/drawing/2014/main" val="200552289"/>
                  </a:ext>
                </a:extLst>
              </a:tr>
              <a:tr h="370840">
                <a:tc>
                  <a:txBody>
                    <a:bodyPr/>
                    <a:lstStyle/>
                    <a:p>
                      <a:pPr rtl="0" fontAlgn="t">
                        <a:spcBef>
                          <a:spcPts val="0"/>
                        </a:spcBef>
                        <a:spcAft>
                          <a:spcPts val="0"/>
                        </a:spcAft>
                      </a:pPr>
                      <a:r>
                        <a:rPr lang="en-US" sz="1600" b="0" i="0" u="none" strike="noStrike" dirty="0">
                          <a:solidFill>
                            <a:schemeClr val="tx1"/>
                          </a:solidFill>
                          <a:effectLst/>
                          <a:latin typeface="Arial" panose="020B0604020202020204" pitchFamily="34" charset="0"/>
                        </a:rPr>
                        <a:t>11:15am-12:00pm</a:t>
                      </a:r>
                      <a:endParaRPr lang="en-US" sz="3600" i="0" dirty="0">
                        <a:solidFill>
                          <a:schemeClr val="tx1"/>
                        </a:solidFill>
                        <a:effectLst/>
                      </a:endParaRPr>
                    </a:p>
                  </a:txBody>
                  <a:tcPr marL="63500" marR="63500" marT="63500" marB="63500"/>
                </a:tc>
                <a:tc>
                  <a:txBody>
                    <a:bodyPr/>
                    <a:lstStyle/>
                    <a:p>
                      <a:pPr>
                        <a:lnSpc>
                          <a:spcPct val="100000"/>
                        </a:lnSpc>
                      </a:pPr>
                      <a:r>
                        <a:rPr lang="en-US" sz="1600" i="0" dirty="0">
                          <a:solidFill>
                            <a:schemeClr val="tx1"/>
                          </a:solidFill>
                        </a:rPr>
                        <a:t>04</a:t>
                      </a:r>
                    </a:p>
                  </a:txBody>
                  <a:tcPr/>
                </a:tc>
                <a:tc>
                  <a:txBody>
                    <a:bodyPr/>
                    <a:lstStyle/>
                    <a:p>
                      <a:pPr>
                        <a:lnSpc>
                          <a:spcPct val="100000"/>
                        </a:lnSpc>
                      </a:pPr>
                      <a:r>
                        <a:rPr lang="en-US" sz="1600" b="0" i="0" u="none" strike="noStrike" kern="1200" dirty="0">
                          <a:solidFill>
                            <a:schemeClr val="tx1"/>
                          </a:solidFill>
                          <a:effectLst/>
                          <a:latin typeface="+mn-lt"/>
                          <a:ea typeface="+mn-ea"/>
                          <a:cs typeface="+mn-cs"/>
                        </a:rPr>
                        <a:t>Software Design</a:t>
                      </a:r>
                      <a:endParaRPr lang="en-US" sz="1600" i="0" dirty="0">
                        <a:solidFill>
                          <a:schemeClr val="tx1"/>
                        </a:solidFill>
                      </a:endParaRPr>
                    </a:p>
                  </a:txBody>
                  <a:tcPr/>
                </a:tc>
                <a:tc>
                  <a:txBody>
                    <a:bodyPr/>
                    <a:lstStyle/>
                    <a:p>
                      <a:pPr>
                        <a:lnSpc>
                          <a:spcPct val="100000"/>
                        </a:lnSpc>
                      </a:pPr>
                      <a:r>
                        <a:rPr lang="en-US" sz="1600" i="0" dirty="0">
                          <a:solidFill>
                            <a:schemeClr val="tx1"/>
                          </a:solidFill>
                        </a:rPr>
                        <a:t>Anshu Dubey, ANL</a:t>
                      </a:r>
                    </a:p>
                  </a:txBody>
                  <a:tcPr/>
                </a:tc>
                <a:extLst>
                  <a:ext uri="{0D108BD9-81ED-4DB2-BD59-A6C34878D82A}">
                    <a16:rowId xmlns:a16="http://schemas.microsoft.com/office/drawing/2014/main" val="1922613886"/>
                  </a:ext>
                </a:extLst>
              </a:tr>
              <a:tr h="370840">
                <a:tc>
                  <a:txBody>
                    <a:bodyPr/>
                    <a:lstStyle/>
                    <a:p>
                      <a:pPr rtl="0" fontAlgn="t">
                        <a:spcBef>
                          <a:spcPts val="0"/>
                        </a:spcBef>
                        <a:spcAft>
                          <a:spcPts val="0"/>
                        </a:spcAft>
                      </a:pPr>
                      <a:r>
                        <a:rPr lang="en-US" sz="1600" i="0" dirty="0">
                          <a:solidFill>
                            <a:schemeClr val="tx1"/>
                          </a:solidFill>
                          <a:effectLst/>
                        </a:rPr>
                        <a:t>12:00pm-12:45pm</a:t>
                      </a:r>
                    </a:p>
                  </a:txBody>
                  <a:tcPr marL="63500" marR="63500" marT="63500" marB="63500"/>
                </a:tc>
                <a:tc>
                  <a:txBody>
                    <a:bodyPr/>
                    <a:lstStyle/>
                    <a:p>
                      <a:pPr>
                        <a:lnSpc>
                          <a:spcPct val="100000"/>
                        </a:lnSpc>
                      </a:pPr>
                      <a:r>
                        <a:rPr lang="en-US" sz="1600" i="0" dirty="0">
                          <a:solidFill>
                            <a:schemeClr val="tx1"/>
                          </a:solidFill>
                        </a:rPr>
                        <a:t>05</a:t>
                      </a:r>
                    </a:p>
                  </a:txBody>
                  <a:tcPr/>
                </a:tc>
                <a:tc>
                  <a:txBody>
                    <a:bodyPr/>
                    <a:lstStyle/>
                    <a:p>
                      <a:pPr>
                        <a:lnSpc>
                          <a:spcPct val="100000"/>
                        </a:lnSpc>
                      </a:pPr>
                      <a:r>
                        <a:rPr lang="en-US" sz="1600" i="0" dirty="0">
                          <a:solidFill>
                            <a:schemeClr val="tx1"/>
                          </a:solidFill>
                        </a:rPr>
                        <a:t>Software Testing</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i="0" dirty="0">
                          <a:solidFill>
                            <a:schemeClr val="tx1"/>
                          </a:solidFill>
                        </a:rPr>
                        <a:t>Anshu Dubey, ANL</a:t>
                      </a:r>
                    </a:p>
                  </a:txBody>
                  <a:tcPr/>
                </a:tc>
                <a:extLst>
                  <a:ext uri="{0D108BD9-81ED-4DB2-BD59-A6C34878D82A}">
                    <a16:rowId xmlns:a16="http://schemas.microsoft.com/office/drawing/2014/main" val="3073672808"/>
                  </a:ext>
                </a:extLst>
              </a:tr>
              <a:tr h="370840">
                <a:tc>
                  <a:txBody>
                    <a:bodyPr/>
                    <a:lstStyle/>
                    <a:p>
                      <a:pPr rtl="0" fontAlgn="t">
                        <a:spcBef>
                          <a:spcPts val="0"/>
                        </a:spcBef>
                        <a:spcAft>
                          <a:spcPts val="0"/>
                        </a:spcAft>
                      </a:pPr>
                      <a:r>
                        <a:rPr lang="en-US" sz="1600" b="0" i="1" u="none" strike="noStrike" dirty="0">
                          <a:solidFill>
                            <a:schemeClr val="tx2"/>
                          </a:solidFill>
                          <a:effectLst/>
                          <a:latin typeface="Arial" panose="020B0604020202020204" pitchFamily="34" charset="0"/>
                        </a:rPr>
                        <a:t>12:45pm-1:45pm</a:t>
                      </a:r>
                      <a:endParaRPr lang="en-US" sz="3600" i="1" dirty="0">
                        <a:solidFill>
                          <a:schemeClr val="tx2"/>
                        </a:solidFill>
                        <a:effectLst/>
                      </a:endParaRPr>
                    </a:p>
                  </a:txBody>
                  <a:tcPr marL="63500" marR="63500" marT="63500" marB="63500"/>
                </a:tc>
                <a:tc>
                  <a:txBody>
                    <a:bodyPr/>
                    <a:lstStyle/>
                    <a:p>
                      <a:pPr>
                        <a:lnSpc>
                          <a:spcPct val="100000"/>
                        </a:lnSpc>
                      </a:pPr>
                      <a:endParaRPr lang="en-US" sz="1600" i="1" dirty="0">
                        <a:solidFill>
                          <a:schemeClr val="tx2"/>
                        </a:solidFill>
                      </a:endParaRPr>
                    </a:p>
                  </a:txBody>
                  <a:tcPr/>
                </a:tc>
                <a:tc>
                  <a:txBody>
                    <a:bodyPr/>
                    <a:lstStyle/>
                    <a:p>
                      <a:pPr>
                        <a:lnSpc>
                          <a:spcPct val="100000"/>
                        </a:lnSpc>
                      </a:pPr>
                      <a:r>
                        <a:rPr lang="en-US" sz="1600" i="1" dirty="0">
                          <a:solidFill>
                            <a:schemeClr val="tx2"/>
                          </a:solidFill>
                        </a:rPr>
                        <a:t>Lunch (and Q&amp;A with speakers)</a:t>
                      </a:r>
                    </a:p>
                  </a:txBody>
                  <a:tcPr/>
                </a:tc>
                <a:tc>
                  <a:txBody>
                    <a:bodyPr/>
                    <a:lstStyle/>
                    <a:p>
                      <a:pPr>
                        <a:lnSpc>
                          <a:spcPct val="100000"/>
                        </a:lnSpc>
                      </a:pPr>
                      <a:endParaRPr lang="en-US" sz="1600" i="1" dirty="0">
                        <a:solidFill>
                          <a:schemeClr val="tx2"/>
                        </a:solidFill>
                      </a:endParaRPr>
                    </a:p>
                  </a:txBody>
                  <a:tcPr/>
                </a:tc>
                <a:extLst>
                  <a:ext uri="{0D108BD9-81ED-4DB2-BD59-A6C34878D82A}">
                    <a16:rowId xmlns:a16="http://schemas.microsoft.com/office/drawing/2014/main" val="4193880066"/>
                  </a:ext>
                </a:extLst>
              </a:tr>
              <a:tr h="370840">
                <a:tc>
                  <a:txBody>
                    <a:bodyPr/>
                    <a:lstStyle/>
                    <a:p>
                      <a:pPr rtl="0" fontAlgn="t">
                        <a:spcBef>
                          <a:spcPts val="0"/>
                        </a:spcBef>
                        <a:spcAft>
                          <a:spcPts val="0"/>
                        </a:spcAft>
                      </a:pPr>
                      <a:r>
                        <a:rPr lang="en-US" sz="1600" b="0" i="0" u="none" strike="noStrike" dirty="0">
                          <a:solidFill>
                            <a:srgbClr val="000000"/>
                          </a:solidFill>
                          <a:effectLst/>
                          <a:latin typeface="Arial" panose="020B0604020202020204" pitchFamily="34" charset="0"/>
                        </a:rPr>
                        <a:t>1:45pm-2:00pm</a:t>
                      </a:r>
                      <a:endParaRPr lang="en-US" sz="3600" dirty="0">
                        <a:effectLst/>
                      </a:endParaRPr>
                    </a:p>
                  </a:txBody>
                  <a:tcPr marL="63500" marR="63500" marT="63500" marB="63500"/>
                </a:tc>
                <a:tc>
                  <a:txBody>
                    <a:bodyPr/>
                    <a:lstStyle/>
                    <a:p>
                      <a:pPr>
                        <a:lnSpc>
                          <a:spcPct val="100000"/>
                        </a:lnSpc>
                      </a:pPr>
                      <a:r>
                        <a:rPr lang="en-US" sz="1600" i="0" dirty="0"/>
                        <a:t>06</a:t>
                      </a:r>
                    </a:p>
                  </a:txBody>
                  <a:tcPr/>
                </a:tc>
                <a:tc>
                  <a:txBody>
                    <a:bodyPr/>
                    <a:lstStyle/>
                    <a:p>
                      <a:pPr>
                        <a:lnSpc>
                          <a:spcPct val="100000"/>
                        </a:lnSpc>
                      </a:pPr>
                      <a:r>
                        <a:rPr lang="en-US" sz="1600" i="0" dirty="0"/>
                        <a:t>Agile Methodologies Redux</a:t>
                      </a:r>
                    </a:p>
                  </a:txBody>
                  <a:tcPr/>
                </a:tc>
                <a:tc>
                  <a:txBody>
                    <a:bodyPr/>
                    <a:lstStyle/>
                    <a:p>
                      <a:pPr>
                        <a:lnSpc>
                          <a:spcPct val="100000"/>
                        </a:lnSpc>
                      </a:pPr>
                      <a:r>
                        <a:rPr lang="en-US" sz="1600" dirty="0"/>
                        <a:t>James M. </a:t>
                      </a:r>
                      <a:r>
                        <a:rPr lang="en-US" sz="1600" dirty="0" err="1"/>
                        <a:t>Willenbing</a:t>
                      </a:r>
                      <a:r>
                        <a:rPr lang="en-US" sz="1600" dirty="0"/>
                        <a:t>, SNL</a:t>
                      </a:r>
                    </a:p>
                  </a:txBody>
                  <a:tcPr/>
                </a:tc>
                <a:extLst>
                  <a:ext uri="{0D108BD9-81ED-4DB2-BD59-A6C34878D82A}">
                    <a16:rowId xmlns:a16="http://schemas.microsoft.com/office/drawing/2014/main" val="2444169840"/>
                  </a:ext>
                </a:extLst>
              </a:tr>
              <a:tr h="370840">
                <a:tc>
                  <a:txBody>
                    <a:bodyPr/>
                    <a:lstStyle/>
                    <a:p>
                      <a:pPr rtl="0" fontAlgn="t">
                        <a:spcBef>
                          <a:spcPts val="0"/>
                        </a:spcBef>
                        <a:spcAft>
                          <a:spcPts val="0"/>
                        </a:spcAft>
                      </a:pPr>
                      <a:r>
                        <a:rPr lang="en-US" sz="1600" dirty="0">
                          <a:effectLst/>
                        </a:rPr>
                        <a:t>2:00pm-3:00pm</a:t>
                      </a:r>
                    </a:p>
                  </a:txBody>
                  <a:tcPr marL="63500" marR="63500" marT="63500" marB="63500"/>
                </a:tc>
                <a:tc>
                  <a:txBody>
                    <a:bodyPr/>
                    <a:lstStyle/>
                    <a:p>
                      <a:pPr>
                        <a:lnSpc>
                          <a:spcPct val="100000"/>
                        </a:lnSpc>
                      </a:pPr>
                      <a:r>
                        <a:rPr lang="en-US" sz="1600" i="0" dirty="0"/>
                        <a:t>07</a:t>
                      </a:r>
                    </a:p>
                  </a:txBody>
                  <a:tcPr/>
                </a:tc>
                <a:tc>
                  <a:txBody>
                    <a:bodyPr/>
                    <a:lstStyle/>
                    <a:p>
                      <a:pPr>
                        <a:lnSpc>
                          <a:spcPct val="100000"/>
                        </a:lnSpc>
                      </a:pPr>
                      <a:r>
                        <a:rPr lang="en-US" sz="1600" i="0" dirty="0"/>
                        <a:t>Refactoring</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i="0" dirty="0">
                          <a:solidFill>
                            <a:schemeClr val="tx1"/>
                          </a:solidFill>
                        </a:rPr>
                        <a:t>Anshu Dubey, ANL</a:t>
                      </a:r>
                    </a:p>
                  </a:txBody>
                  <a:tcPr/>
                </a:tc>
                <a:extLst>
                  <a:ext uri="{0D108BD9-81ED-4DB2-BD59-A6C34878D82A}">
                    <a16:rowId xmlns:a16="http://schemas.microsoft.com/office/drawing/2014/main" val="387858574"/>
                  </a:ext>
                </a:extLst>
              </a:tr>
              <a:tr h="370840">
                <a:tc>
                  <a:txBody>
                    <a:bodyPr/>
                    <a:lstStyle/>
                    <a:p>
                      <a:pPr rtl="0" fontAlgn="t">
                        <a:spcBef>
                          <a:spcPts val="0"/>
                        </a:spcBef>
                        <a:spcAft>
                          <a:spcPts val="0"/>
                        </a:spcAft>
                      </a:pPr>
                      <a:r>
                        <a:rPr lang="en-US" sz="1600" i="1" dirty="0">
                          <a:solidFill>
                            <a:schemeClr val="tx2"/>
                          </a:solidFill>
                          <a:effectLst/>
                        </a:rPr>
                        <a:t>3:00pm-3:15pm</a:t>
                      </a:r>
                    </a:p>
                  </a:txBody>
                  <a:tcPr marL="63500" marR="63500" marT="63500" marB="63500"/>
                </a:tc>
                <a:tc>
                  <a:txBody>
                    <a:bodyPr/>
                    <a:lstStyle/>
                    <a:p>
                      <a:pPr>
                        <a:lnSpc>
                          <a:spcPct val="100000"/>
                        </a:lnSpc>
                      </a:pPr>
                      <a:endParaRPr lang="en-US" sz="1600" i="1" dirty="0">
                        <a:solidFill>
                          <a:schemeClr val="tx2"/>
                        </a:solidFill>
                      </a:endParaRPr>
                    </a:p>
                  </a:txBody>
                  <a:tcPr/>
                </a:tc>
                <a:tc>
                  <a:txBody>
                    <a:bodyPr/>
                    <a:lstStyle/>
                    <a:p>
                      <a:pPr>
                        <a:lnSpc>
                          <a:spcPct val="100000"/>
                        </a:lnSpc>
                      </a:pPr>
                      <a:r>
                        <a:rPr lang="en-US" sz="1600" i="1" dirty="0">
                          <a:solidFill>
                            <a:schemeClr val="tx2"/>
                          </a:solidFill>
                        </a:rPr>
                        <a:t>Break (and Q&amp;A with speakers)</a:t>
                      </a:r>
                    </a:p>
                  </a:txBody>
                  <a:tcPr/>
                </a:tc>
                <a:tc>
                  <a:txBody>
                    <a:bodyPr/>
                    <a:lstStyle/>
                    <a:p>
                      <a:pPr>
                        <a:lnSpc>
                          <a:spcPct val="100000"/>
                        </a:lnSpc>
                      </a:pPr>
                      <a:endParaRPr lang="en-US" sz="1600" i="1" dirty="0">
                        <a:solidFill>
                          <a:schemeClr val="tx2"/>
                        </a:solidFill>
                      </a:endParaRPr>
                    </a:p>
                  </a:txBody>
                  <a:tcPr/>
                </a:tc>
                <a:extLst>
                  <a:ext uri="{0D108BD9-81ED-4DB2-BD59-A6C34878D82A}">
                    <a16:rowId xmlns:a16="http://schemas.microsoft.com/office/drawing/2014/main" val="2072727661"/>
                  </a:ext>
                </a:extLst>
              </a:tr>
              <a:tr h="370840">
                <a:tc>
                  <a:txBody>
                    <a:bodyPr/>
                    <a:lstStyle/>
                    <a:p>
                      <a:pPr rtl="0" fontAlgn="t">
                        <a:spcBef>
                          <a:spcPts val="0"/>
                        </a:spcBef>
                        <a:spcAft>
                          <a:spcPts val="0"/>
                        </a:spcAft>
                      </a:pPr>
                      <a:r>
                        <a:rPr lang="en-US" sz="1600" dirty="0">
                          <a:effectLst/>
                        </a:rPr>
                        <a:t>3:15pm-3:45pm</a:t>
                      </a:r>
                    </a:p>
                  </a:txBody>
                  <a:tcPr marL="63500" marR="63500" marT="63500" marB="63500"/>
                </a:tc>
                <a:tc>
                  <a:txBody>
                    <a:bodyPr/>
                    <a:lstStyle/>
                    <a:p>
                      <a:pPr>
                        <a:lnSpc>
                          <a:spcPct val="100000"/>
                        </a:lnSpc>
                      </a:pPr>
                      <a:r>
                        <a:rPr lang="en-US" sz="1600" i="0" dirty="0"/>
                        <a:t>08</a:t>
                      </a:r>
                    </a:p>
                  </a:txBody>
                  <a:tcPr/>
                </a:tc>
                <a:tc>
                  <a:txBody>
                    <a:bodyPr/>
                    <a:lstStyle/>
                    <a:p>
                      <a:pPr>
                        <a:lnSpc>
                          <a:spcPct val="100000"/>
                        </a:lnSpc>
                      </a:pPr>
                      <a:r>
                        <a:rPr lang="en-US" sz="1600" i="0" dirty="0"/>
                        <a:t>Continuous Integration</a:t>
                      </a:r>
                    </a:p>
                  </a:txBody>
                  <a:tcPr/>
                </a:tc>
                <a:tc>
                  <a:txBody>
                    <a:bodyPr/>
                    <a:lstStyle/>
                    <a:p>
                      <a:pPr>
                        <a:lnSpc>
                          <a:spcPct val="100000"/>
                        </a:lnSpc>
                      </a:pPr>
                      <a:r>
                        <a:rPr lang="en-US" sz="1600" dirty="0"/>
                        <a:t>Mark C. Miller, LLNL</a:t>
                      </a:r>
                    </a:p>
                  </a:txBody>
                  <a:tcPr/>
                </a:tc>
                <a:extLst>
                  <a:ext uri="{0D108BD9-81ED-4DB2-BD59-A6C34878D82A}">
                    <a16:rowId xmlns:a16="http://schemas.microsoft.com/office/drawing/2014/main" val="2446830301"/>
                  </a:ext>
                </a:extLst>
              </a:tr>
              <a:tr h="370840">
                <a:tc>
                  <a:txBody>
                    <a:bodyPr/>
                    <a:lstStyle/>
                    <a:p>
                      <a:pPr rtl="0" fontAlgn="t">
                        <a:spcBef>
                          <a:spcPts val="0"/>
                        </a:spcBef>
                        <a:spcAft>
                          <a:spcPts val="0"/>
                        </a:spcAft>
                      </a:pPr>
                      <a:r>
                        <a:rPr lang="en-US" sz="1600" dirty="0">
                          <a:effectLst/>
                        </a:rPr>
                        <a:t>3:45pm-4:30pm</a:t>
                      </a:r>
                    </a:p>
                  </a:txBody>
                  <a:tcPr marL="63500" marR="63500" marT="63500" marB="63500"/>
                </a:tc>
                <a:tc>
                  <a:txBody>
                    <a:bodyPr/>
                    <a:lstStyle/>
                    <a:p>
                      <a:pPr>
                        <a:lnSpc>
                          <a:spcPct val="100000"/>
                        </a:lnSpc>
                      </a:pPr>
                      <a:r>
                        <a:rPr lang="en-US" sz="1600" i="0" dirty="0"/>
                        <a:t>09</a:t>
                      </a:r>
                    </a:p>
                  </a:txBody>
                  <a:tcPr/>
                </a:tc>
                <a:tc>
                  <a:txBody>
                    <a:bodyPr/>
                    <a:lstStyle/>
                    <a:p>
                      <a:pPr>
                        <a:lnSpc>
                          <a:spcPct val="100000"/>
                        </a:lnSpc>
                      </a:pPr>
                      <a:r>
                        <a:rPr lang="en-US" sz="1600" i="0" dirty="0"/>
                        <a:t>Reproducibility</a:t>
                      </a:r>
                    </a:p>
                  </a:txBody>
                  <a:tcPr/>
                </a:tc>
                <a:tc>
                  <a:txBody>
                    <a:bodyPr/>
                    <a:lstStyle/>
                    <a:p>
                      <a:pPr>
                        <a:lnSpc>
                          <a:spcPct val="100000"/>
                        </a:lnSpc>
                      </a:pPr>
                      <a:r>
                        <a:rPr lang="en-US" sz="1600" dirty="0"/>
                        <a:t>David E. Bernholdt, ORNL</a:t>
                      </a:r>
                    </a:p>
                  </a:txBody>
                  <a:tcPr/>
                </a:tc>
                <a:extLst>
                  <a:ext uri="{0D108BD9-81ED-4DB2-BD59-A6C34878D82A}">
                    <a16:rowId xmlns:a16="http://schemas.microsoft.com/office/drawing/2014/main" val="1746784610"/>
                  </a:ext>
                </a:extLst>
              </a:tr>
              <a:tr h="370840">
                <a:tc>
                  <a:txBody>
                    <a:bodyPr/>
                    <a:lstStyle/>
                    <a:p>
                      <a:pPr rtl="0" fontAlgn="t">
                        <a:spcBef>
                          <a:spcPts val="0"/>
                        </a:spcBef>
                        <a:spcAft>
                          <a:spcPts val="0"/>
                        </a:spcAft>
                      </a:pPr>
                      <a:r>
                        <a:rPr lang="en-US" sz="1600" dirty="0">
                          <a:effectLst/>
                        </a:rPr>
                        <a:t>4:30pm-4:45pm</a:t>
                      </a:r>
                    </a:p>
                  </a:txBody>
                  <a:tcPr marL="63500" marR="63500" marT="63500" marB="63500"/>
                </a:tc>
                <a:tc>
                  <a:txBody>
                    <a:bodyPr/>
                    <a:lstStyle/>
                    <a:p>
                      <a:pPr>
                        <a:lnSpc>
                          <a:spcPct val="100000"/>
                        </a:lnSpc>
                      </a:pPr>
                      <a:r>
                        <a:rPr lang="en-US" sz="1600" i="0" dirty="0"/>
                        <a:t>10</a:t>
                      </a:r>
                    </a:p>
                  </a:txBody>
                  <a:tcPr/>
                </a:tc>
                <a:tc>
                  <a:txBody>
                    <a:bodyPr/>
                    <a:lstStyle/>
                    <a:p>
                      <a:pPr>
                        <a:lnSpc>
                          <a:spcPct val="100000"/>
                        </a:lnSpc>
                      </a:pPr>
                      <a:r>
                        <a:rPr lang="en-US" sz="1600" i="0" dirty="0"/>
                        <a:t>Summary</a:t>
                      </a:r>
                    </a:p>
                  </a:txBody>
                  <a:tcPr/>
                </a:tc>
                <a:tc>
                  <a:txBody>
                    <a:bodyPr/>
                    <a:lstStyle/>
                    <a:p>
                      <a:pPr>
                        <a:lnSpc>
                          <a:spcPct val="100000"/>
                        </a:lnSpc>
                      </a:pPr>
                      <a:r>
                        <a:rPr lang="en-US" sz="1600" dirty="0"/>
                        <a:t>David E. Bernholdt, ORNL</a:t>
                      </a:r>
                    </a:p>
                  </a:txBody>
                  <a:tcPr/>
                </a:tc>
                <a:extLst>
                  <a:ext uri="{0D108BD9-81ED-4DB2-BD59-A6C34878D82A}">
                    <a16:rowId xmlns:a16="http://schemas.microsoft.com/office/drawing/2014/main" val="127038030"/>
                  </a:ext>
                </a:extLst>
              </a:tr>
            </a:tbl>
          </a:graphicData>
        </a:graphic>
      </p:graphicFrame>
      <p:grpSp>
        <p:nvGrpSpPr>
          <p:cNvPr id="5" name="Group 4">
            <a:extLst>
              <a:ext uri="{FF2B5EF4-FFF2-40B4-BE49-F238E27FC236}">
                <a16:creationId xmlns:a16="http://schemas.microsoft.com/office/drawing/2014/main" id="{1E432556-E434-4E1C-BF45-B1AFC4484FCE}"/>
              </a:ext>
            </a:extLst>
          </p:cNvPr>
          <p:cNvGrpSpPr/>
          <p:nvPr/>
        </p:nvGrpSpPr>
        <p:grpSpPr>
          <a:xfrm>
            <a:off x="79513" y="5477471"/>
            <a:ext cx="12029799" cy="390939"/>
            <a:chOff x="79513" y="1653208"/>
            <a:chExt cx="12029799" cy="390939"/>
          </a:xfrm>
        </p:grpSpPr>
        <p:cxnSp>
          <p:nvCxnSpPr>
            <p:cNvPr id="6" name="Straight Connector 5">
              <a:extLst>
                <a:ext uri="{FF2B5EF4-FFF2-40B4-BE49-F238E27FC236}">
                  <a16:creationId xmlns:a16="http://schemas.microsoft.com/office/drawing/2014/main" id="{9AA33DBE-3BD6-492A-8E9C-70D4DB3E9C16}"/>
                </a:ext>
              </a:extLst>
            </p:cNvPr>
            <p:cNvCxnSpPr/>
            <p:nvPr/>
          </p:nvCxnSpPr>
          <p:spPr>
            <a:xfrm>
              <a:off x="530679" y="1848678"/>
              <a:ext cx="11127467"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7" name="Arrow: Right 7">
              <a:extLst>
                <a:ext uri="{FF2B5EF4-FFF2-40B4-BE49-F238E27FC236}">
                  <a16:creationId xmlns:a16="http://schemas.microsoft.com/office/drawing/2014/main" id="{957A1BD6-3A70-4C4B-AEC3-852CA4552EED}"/>
                </a:ext>
              </a:extLst>
            </p:cNvPr>
            <p:cNvSpPr/>
            <p:nvPr/>
          </p:nvSpPr>
          <p:spPr>
            <a:xfrm>
              <a:off x="79513" y="1653208"/>
              <a:ext cx="451166" cy="390939"/>
            </a:xfrm>
            <a:prstGeom prst="rightArrow">
              <a:avLst/>
            </a:prstGeom>
            <a:solidFill>
              <a:srgbClr val="FF0000"/>
            </a:solidFill>
            <a:ln>
              <a:solidFill>
                <a:srgbClr val="FF0000"/>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a:ea typeface="+mn-ea"/>
                <a:cs typeface="+mn-cs"/>
              </a:endParaRPr>
            </a:p>
          </p:txBody>
        </p:sp>
        <p:sp>
          <p:nvSpPr>
            <p:cNvPr id="8" name="Arrow: Right 8">
              <a:extLst>
                <a:ext uri="{FF2B5EF4-FFF2-40B4-BE49-F238E27FC236}">
                  <a16:creationId xmlns:a16="http://schemas.microsoft.com/office/drawing/2014/main" id="{FE4BC733-9F58-4075-B4C7-73715C39DC54}"/>
                </a:ext>
              </a:extLst>
            </p:cNvPr>
            <p:cNvSpPr/>
            <p:nvPr/>
          </p:nvSpPr>
          <p:spPr>
            <a:xfrm rot="10800000">
              <a:off x="11658146" y="1653208"/>
              <a:ext cx="451166" cy="390939"/>
            </a:xfrm>
            <a:prstGeom prst="rightArrow">
              <a:avLst/>
            </a:prstGeom>
            <a:solidFill>
              <a:srgbClr val="FF0000"/>
            </a:solidFill>
            <a:ln>
              <a:solidFill>
                <a:srgbClr val="FF0000"/>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a:ea typeface="+mn-ea"/>
                <a:cs typeface="+mn-cs"/>
              </a:endParaRPr>
            </a:p>
          </p:txBody>
        </p:sp>
      </p:grpSp>
    </p:spTree>
    <p:extLst>
      <p:ext uri="{BB962C8B-B14F-4D97-AF65-F5344CB8AC3E}">
        <p14:creationId xmlns:p14="http://schemas.microsoft.com/office/powerpoint/2010/main" val="402461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2C24D-D970-4D40-8F14-D70C10A96304}"/>
              </a:ext>
            </a:extLst>
          </p:cNvPr>
          <p:cNvSpPr>
            <a:spLocks noGrp="1"/>
          </p:cNvSpPr>
          <p:nvPr>
            <p:ph type="title"/>
          </p:nvPr>
        </p:nvSpPr>
        <p:spPr/>
        <p:txBody>
          <a:bodyPr/>
          <a:lstStyle/>
          <a:p>
            <a:r>
              <a:rPr lang="en-US" dirty="0"/>
              <a:t>License, Citation and Acknowledgements</a:t>
            </a:r>
          </a:p>
        </p:txBody>
      </p:sp>
      <p:sp>
        <p:nvSpPr>
          <p:cNvPr id="3" name="Content Placeholder 2">
            <a:extLst>
              <a:ext uri="{FF2B5EF4-FFF2-40B4-BE49-F238E27FC236}">
                <a16:creationId xmlns:a16="http://schemas.microsoft.com/office/drawing/2014/main" id="{0385A3AB-B258-4D59-B407-F7D57545A163}"/>
              </a:ext>
            </a:extLst>
          </p:cNvPr>
          <p:cNvSpPr>
            <a:spLocks noGrp="1"/>
          </p:cNvSpPr>
          <p:nvPr>
            <p:ph idx="1"/>
          </p:nvPr>
        </p:nvSpPr>
        <p:spPr>
          <a:xfrm>
            <a:off x="365760" y="862719"/>
            <a:ext cx="11369809" cy="4047778"/>
          </a:xfrm>
        </p:spPr>
        <p:txBody>
          <a:bodyPr/>
          <a:lstStyle/>
          <a:p>
            <a:pPr marL="0" indent="0">
              <a:buNone/>
            </a:pPr>
            <a:r>
              <a:rPr lang="en-US" sz="2000" b="1" dirty="0"/>
              <a:t>License and Citation</a:t>
            </a:r>
          </a:p>
          <a:p>
            <a:pPr>
              <a:spcBef>
                <a:spcPts val="400"/>
              </a:spcBef>
            </a:pPr>
            <a:r>
              <a:rPr lang="en-US" sz="1600" dirty="0"/>
              <a:t>This work is licensed under a </a:t>
            </a:r>
            <a:r>
              <a:rPr lang="en-US" sz="1600" dirty="0">
                <a:hlinkClick r:id="rId2"/>
              </a:rPr>
              <a:t>Creative</a:t>
            </a:r>
            <a:r>
              <a:rPr lang="en-US" sz="1600" dirty="0">
                <a:hlinkClick r:id="rId3"/>
              </a:rPr>
              <a:t> Commons Attribution 4.0 International License</a:t>
            </a:r>
            <a:r>
              <a:rPr lang="en-US" sz="1600" dirty="0"/>
              <a:t> (CC BY 4.0).</a:t>
            </a:r>
          </a:p>
          <a:p>
            <a:pPr>
              <a:spcBef>
                <a:spcPts val="400"/>
              </a:spcBef>
            </a:pPr>
            <a:r>
              <a:rPr lang="en-US" sz="1600" b="1" dirty="0"/>
              <a:t>The requested citation the overall tutorial is: David E. Bernholdt, Anshu Dubey, Mark C. Miller, Katherine M. Riley, and James M. </a:t>
            </a:r>
            <a:r>
              <a:rPr lang="en-US" sz="1600" b="1" dirty="0" err="1"/>
              <a:t>Willenbring</a:t>
            </a:r>
            <a:r>
              <a:rPr lang="en-US" sz="1600" b="1" dirty="0"/>
              <a:t>, Software Productivity Track, in Argonne Training Program for Extreme Scale Computing (ATPESC), August 2020, online. DOI: </a:t>
            </a:r>
            <a:r>
              <a:rPr lang="en-US" sz="1600" b="1" dirty="0">
                <a:hlinkClick r:id="rId4"/>
              </a:rPr>
              <a:t>10.6084/m9.figshare.12719834</a:t>
            </a:r>
            <a:endParaRPr lang="en-US" sz="1600" b="1" dirty="0"/>
          </a:p>
          <a:p>
            <a:pPr>
              <a:spcBef>
                <a:spcPts val="400"/>
              </a:spcBef>
            </a:pPr>
            <a:r>
              <a:rPr lang="en-US" sz="1600" dirty="0"/>
              <a:t>Individual modules may be cited as </a:t>
            </a:r>
            <a:r>
              <a:rPr lang="en-US" sz="1600" i="1" dirty="0"/>
              <a:t>Speaker, Module Title</a:t>
            </a:r>
            <a:r>
              <a:rPr lang="en-US" sz="1600" dirty="0"/>
              <a:t>, in Software Productivity Track…</a:t>
            </a:r>
          </a:p>
          <a:p>
            <a:pPr marL="0" indent="0">
              <a:spcBef>
                <a:spcPts val="800"/>
              </a:spcBef>
              <a:buNone/>
            </a:pPr>
            <a:r>
              <a:rPr lang="en-US" sz="2000" b="1" dirty="0"/>
              <a:t>Acknowledgements</a:t>
            </a:r>
          </a:p>
          <a:p>
            <a:pPr>
              <a:spcBef>
                <a:spcPts val="400"/>
              </a:spcBef>
            </a:pPr>
            <a:r>
              <a:rPr lang="en-US" sz="1600" dirty="0"/>
              <a:t>Additional contributors include: Patricia Grubel, Rinku Gupta, Mike </a:t>
            </a:r>
            <a:r>
              <a:rPr lang="en-US" sz="1600" dirty="0" err="1"/>
              <a:t>Heroux</a:t>
            </a:r>
            <a:r>
              <a:rPr lang="en-US" sz="1600" dirty="0"/>
              <a:t>, Alicia </a:t>
            </a:r>
            <a:r>
              <a:rPr lang="en-US" sz="1600" dirty="0" err="1"/>
              <a:t>Klinvex</a:t>
            </a:r>
            <a:r>
              <a:rPr lang="en-US" sz="1600" dirty="0"/>
              <a:t>, Jared O’Neal, David Rogers, Deborah Stevens</a:t>
            </a:r>
          </a:p>
          <a:p>
            <a:pPr>
              <a:spcBef>
                <a:spcPts val="400"/>
              </a:spcBef>
            </a:pPr>
            <a:r>
              <a:rPr lang="en-US" sz="1600" dirty="0"/>
              <a:t>This work was supported by the U.S. Department of Energy Office of Science, Office of Advanced Scientific Computing Research (ASCR), and by the </a:t>
            </a:r>
            <a:r>
              <a:rPr lang="en-US" sz="1600" dirty="0" err="1"/>
              <a:t>Exascale</a:t>
            </a:r>
            <a:r>
              <a:rPr lang="en-US" sz="1600" dirty="0"/>
              <a:t> Computing Project (17-SC-20-SC), a collaborative effort of the U.S. Department of Energy Office of Science and the National Nuclear Security Administration</a:t>
            </a:r>
            <a:r>
              <a:rPr lang="en-US" sz="1600" i="1" dirty="0"/>
              <a:t>.</a:t>
            </a:r>
            <a:endParaRPr lang="en-US" sz="1600" dirty="0"/>
          </a:p>
          <a:p>
            <a:pPr>
              <a:spcBef>
                <a:spcPts val="400"/>
              </a:spcBef>
            </a:pPr>
            <a:r>
              <a:rPr lang="en-US" sz="1600" dirty="0"/>
              <a:t>This work was performed in part at the Argonne National Laboratory, which is managed by </a:t>
            </a:r>
            <a:r>
              <a:rPr lang="en-US" sz="1600" dirty="0" err="1"/>
              <a:t>UChicago</a:t>
            </a:r>
            <a:r>
              <a:rPr lang="en-US" sz="1600" dirty="0"/>
              <a:t> Argonne, LLC for the U.S. Department of Energy under Contract No. DE-AC02-06CH11357.</a:t>
            </a:r>
          </a:p>
          <a:p>
            <a:pPr>
              <a:spcBef>
                <a:spcPts val="400"/>
              </a:spcBef>
            </a:pPr>
            <a:r>
              <a:rPr lang="en-US" sz="1600" dirty="0"/>
              <a:t>This work was performed in part at the Oak Ridge National Laboratory, which is managed by UT-Battelle, LLC for the U.S. Department of Energy under Contract No. DE-AC05-00OR22725.</a:t>
            </a:r>
          </a:p>
          <a:p>
            <a:pPr>
              <a:spcBef>
                <a:spcPts val="400"/>
              </a:spcBef>
            </a:pPr>
            <a:r>
              <a:rPr lang="en-US" sz="1600" dirty="0"/>
              <a:t>This work was performed in part at the Lawrence Livermore National Laboratory, which is managed by Lawrence Livermore National Security, LLC for the U.S. Department of Energy under Contract No. DE-AC52-07NA27344. IM Release #LLNL-PRES-813357</a:t>
            </a:r>
          </a:p>
          <a:p>
            <a:pPr>
              <a:spcBef>
                <a:spcPts val="400"/>
              </a:spcBef>
            </a:pPr>
            <a:r>
              <a:rPr lang="en-US" sz="1600" dirty="0"/>
              <a:t>This work was performed in part at Sandia National Laboratories. Sandia National Laboratories is a multi-mission laboratory managed and operated by National Technology and Engineering Solutions of Sandia, LLC., a wholly owned subsidiary of Honeywell International, Inc., for the U.S. Department of Energy’s National Nuclear Security Administration under contract DE-NA0003525.</a:t>
            </a:r>
          </a:p>
        </p:txBody>
      </p:sp>
      <p:pic>
        <p:nvPicPr>
          <p:cNvPr id="4" name="Picture 2" descr="https://licensebuttons.net/l/by/4.0/88x31.png">
            <a:extLst>
              <a:ext uri="{FF2B5EF4-FFF2-40B4-BE49-F238E27FC236}">
                <a16:creationId xmlns:a16="http://schemas.microsoft.com/office/drawing/2014/main" id="{61840015-22A0-4634-A2DE-AA05F998FD3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49254" y="570111"/>
            <a:ext cx="1661258" cy="5852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71896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FC071-E79D-5E41-8EBA-EE2764512AB0}"/>
              </a:ext>
            </a:extLst>
          </p:cNvPr>
          <p:cNvSpPr>
            <a:spLocks noGrp="1"/>
          </p:cNvSpPr>
          <p:nvPr>
            <p:ph type="title"/>
          </p:nvPr>
        </p:nvSpPr>
        <p:spPr>
          <a:xfrm>
            <a:off x="365760" y="411480"/>
            <a:ext cx="11372473" cy="661382"/>
          </a:xfrm>
        </p:spPr>
        <p:txBody>
          <a:bodyPr/>
          <a:lstStyle/>
          <a:p>
            <a:r>
              <a:rPr lang="en-US" dirty="0"/>
              <a:t>What is Continuous Integration (CI) </a:t>
            </a:r>
            <a:r>
              <a:rPr lang="en-US" i="1" dirty="0"/>
              <a:t>Testing</a:t>
            </a:r>
          </a:p>
        </p:txBody>
      </p:sp>
      <p:sp>
        <p:nvSpPr>
          <p:cNvPr id="3" name="Content Placeholder 2">
            <a:extLst>
              <a:ext uri="{FF2B5EF4-FFF2-40B4-BE49-F238E27FC236}">
                <a16:creationId xmlns:a16="http://schemas.microsoft.com/office/drawing/2014/main" id="{7A78E7AF-E77C-0444-AFCD-CD3AF65384A0}"/>
              </a:ext>
            </a:extLst>
          </p:cNvPr>
          <p:cNvSpPr>
            <a:spLocks noGrp="1"/>
          </p:cNvSpPr>
          <p:nvPr>
            <p:ph idx="1"/>
          </p:nvPr>
        </p:nvSpPr>
        <p:spPr>
          <a:xfrm>
            <a:off x="365760" y="1072863"/>
            <a:ext cx="11369809" cy="5373657"/>
          </a:xfrm>
        </p:spPr>
        <p:txBody>
          <a:bodyPr>
            <a:normAutofit lnSpcReduction="10000"/>
          </a:bodyPr>
          <a:lstStyle/>
          <a:p>
            <a:r>
              <a:rPr lang="en-US" dirty="0"/>
              <a:t>Testing</a:t>
            </a:r>
          </a:p>
          <a:p>
            <a:pPr lvl="1"/>
            <a:r>
              <a:rPr lang="en-US" dirty="0"/>
              <a:t>Focused, critical functionality (infrastructure), fast, independent, orthogonal, complete, … </a:t>
            </a:r>
          </a:p>
          <a:p>
            <a:pPr lvl="1"/>
            <a:r>
              <a:rPr lang="en-US" dirty="0"/>
              <a:t>Existing test suites often require re-design/refactoring for CI</a:t>
            </a:r>
          </a:p>
          <a:p>
            <a:endParaRPr lang="en-US" dirty="0"/>
          </a:p>
          <a:p>
            <a:r>
              <a:rPr lang="en-US" dirty="0"/>
              <a:t>Integration</a:t>
            </a:r>
          </a:p>
          <a:p>
            <a:pPr lvl="1"/>
            <a:r>
              <a:rPr lang="en-US" dirty="0"/>
              <a:t>Changes across key branches merged &amp; tested to ensure the “whole” still works</a:t>
            </a:r>
          </a:p>
          <a:p>
            <a:pPr lvl="1"/>
            <a:r>
              <a:rPr lang="en-US" dirty="0"/>
              <a:t>Develop, develop, develop, merge, merge, merge, test, test, test…NO!</a:t>
            </a:r>
          </a:p>
          <a:p>
            <a:pPr lvl="1"/>
            <a:r>
              <a:rPr lang="en-US" dirty="0"/>
              <a:t>Develop, merge, test, develop, merge, test, develop, merge, test…YES!</a:t>
            </a:r>
          </a:p>
          <a:p>
            <a:endParaRPr lang="en-US" dirty="0"/>
          </a:p>
          <a:p>
            <a:r>
              <a:rPr lang="en-US" dirty="0"/>
              <a:t>Continuous</a:t>
            </a:r>
          </a:p>
          <a:p>
            <a:pPr lvl="1"/>
            <a:r>
              <a:rPr lang="en-US" dirty="0"/>
              <a:t>Changes tested every commit and/or pull-request (like auto-correct)</a:t>
            </a:r>
          </a:p>
          <a:p>
            <a:endParaRPr lang="en-US" dirty="0"/>
          </a:p>
          <a:p>
            <a:r>
              <a:rPr lang="en-US" dirty="0"/>
              <a:t>CI generally implies a lot of </a:t>
            </a:r>
            <a:r>
              <a:rPr lang="en-US" u="sng" dirty="0"/>
              <a:t>automation</a:t>
            </a:r>
            <a:endParaRPr lang="en-US" dirty="0"/>
          </a:p>
          <a:p>
            <a:pPr lvl="1"/>
            <a:endParaRPr lang="en-US" dirty="0"/>
          </a:p>
        </p:txBody>
      </p:sp>
    </p:spTree>
    <p:extLst>
      <p:ext uri="{BB962C8B-B14F-4D97-AF65-F5344CB8AC3E}">
        <p14:creationId xmlns:p14="http://schemas.microsoft.com/office/powerpoint/2010/main" val="14577130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82E9C-1FA9-7843-B671-FBEA9FE7458B}"/>
              </a:ext>
            </a:extLst>
          </p:cNvPr>
          <p:cNvSpPr>
            <a:spLocks noGrp="1"/>
          </p:cNvSpPr>
          <p:nvPr>
            <p:ph type="title"/>
          </p:nvPr>
        </p:nvSpPr>
        <p:spPr/>
        <p:txBody>
          <a:bodyPr/>
          <a:lstStyle/>
          <a:p>
            <a:r>
              <a:rPr lang="en-US" dirty="0"/>
              <a:t>Automated Testing vs. Continuous Integration (CI) Testing</a:t>
            </a:r>
          </a:p>
        </p:txBody>
      </p:sp>
      <p:sp>
        <p:nvSpPr>
          <p:cNvPr id="3" name="Content Placeholder 2">
            <a:extLst>
              <a:ext uri="{FF2B5EF4-FFF2-40B4-BE49-F238E27FC236}">
                <a16:creationId xmlns:a16="http://schemas.microsoft.com/office/drawing/2014/main" id="{89E29C68-6DCB-2D47-926F-5D9411676618}"/>
              </a:ext>
            </a:extLst>
          </p:cNvPr>
          <p:cNvSpPr>
            <a:spLocks noGrp="1"/>
          </p:cNvSpPr>
          <p:nvPr>
            <p:ph idx="1"/>
          </p:nvPr>
        </p:nvSpPr>
        <p:spPr>
          <a:xfrm>
            <a:off x="365760" y="1737359"/>
            <a:ext cx="11369809" cy="4773507"/>
          </a:xfrm>
        </p:spPr>
        <p:txBody>
          <a:bodyPr/>
          <a:lstStyle/>
          <a:p>
            <a:r>
              <a:rPr lang="en-US" b="1" i="1" dirty="0"/>
              <a:t>Automated Testing</a:t>
            </a:r>
            <a:r>
              <a:rPr lang="en-US" dirty="0"/>
              <a:t>: Software that automatically performs tests and reliably detects and reports anomalous behaviors/outcomes.</a:t>
            </a:r>
          </a:p>
          <a:p>
            <a:pPr lvl="1"/>
            <a:r>
              <a:rPr lang="en-US" dirty="0"/>
              <a:t>Examples: Auto-test, CTest/CDash, nightly testing, `make check’</a:t>
            </a:r>
          </a:p>
          <a:p>
            <a:pPr lvl="1"/>
            <a:r>
              <a:rPr lang="en-US" dirty="0"/>
              <a:t>Potential issues: change attribution, timeliness of results, multiple branches of development</a:t>
            </a:r>
          </a:p>
          <a:p>
            <a:endParaRPr lang="en-US" dirty="0"/>
          </a:p>
          <a:p>
            <a:r>
              <a:rPr lang="en-US" b="1" i="1" dirty="0"/>
              <a:t>Continuous Integration (CI)</a:t>
            </a:r>
            <a:r>
              <a:rPr lang="en-US" dirty="0"/>
              <a:t>: automated testing performed at high frequency and fine granularity aimed at </a:t>
            </a:r>
            <a:r>
              <a:rPr lang="en-US" i="1" dirty="0"/>
              <a:t>preventing</a:t>
            </a:r>
            <a:r>
              <a:rPr lang="en-US" dirty="0"/>
              <a:t> code changes from breaking key branches of development (e.g. </a:t>
            </a:r>
            <a:r>
              <a:rPr lang="en-US" i="1" dirty="0"/>
              <a:t>main</a:t>
            </a:r>
            <a:r>
              <a:rPr lang="en-US" dirty="0"/>
              <a:t>)</a:t>
            </a:r>
          </a:p>
          <a:p>
            <a:pPr lvl="1"/>
            <a:r>
              <a:rPr lang="en-US" dirty="0"/>
              <a:t>Example: Disabled/enabled “Merge Pull Request”</a:t>
            </a:r>
            <a:br>
              <a:rPr lang="en-US" dirty="0"/>
            </a:br>
            <a:r>
              <a:rPr lang="en-US" dirty="0"/>
              <a:t>button on GitHub</a:t>
            </a:r>
          </a:p>
          <a:p>
            <a:pPr lvl="1"/>
            <a:r>
              <a:rPr lang="en-US" dirty="0"/>
              <a:t>Potential issues: extreme automation, test granularity,</a:t>
            </a:r>
            <a:br>
              <a:rPr lang="en-US" dirty="0"/>
            </a:br>
            <a:r>
              <a:rPr lang="en-US" dirty="0"/>
              <a:t>coverage, 3</a:t>
            </a:r>
            <a:r>
              <a:rPr lang="en-US" baseline="30000" dirty="0"/>
              <a:t>rd</a:t>
            </a:r>
            <a:r>
              <a:rPr lang="en-US" dirty="0"/>
              <a:t>-party services/resources </a:t>
            </a:r>
          </a:p>
        </p:txBody>
      </p:sp>
      <p:pic>
        <p:nvPicPr>
          <p:cNvPr id="4" name="Picture 3">
            <a:extLst>
              <a:ext uri="{FF2B5EF4-FFF2-40B4-BE49-F238E27FC236}">
                <a16:creationId xmlns:a16="http://schemas.microsoft.com/office/drawing/2014/main" id="{944DF8F7-343F-3C4F-9E26-DEDDD6C24D24}"/>
              </a:ext>
            </a:extLst>
          </p:cNvPr>
          <p:cNvPicPr>
            <a:picLocks noChangeAspect="1"/>
          </p:cNvPicPr>
          <p:nvPr/>
        </p:nvPicPr>
        <p:blipFill>
          <a:blip r:embed="rId2"/>
          <a:stretch>
            <a:fillRect/>
          </a:stretch>
        </p:blipFill>
        <p:spPr>
          <a:xfrm>
            <a:off x="7255933" y="4703907"/>
            <a:ext cx="4673600" cy="2147651"/>
          </a:xfrm>
          <a:prstGeom prst="rect">
            <a:avLst/>
          </a:prstGeom>
        </p:spPr>
      </p:pic>
      <p:cxnSp>
        <p:nvCxnSpPr>
          <p:cNvPr id="6" name="Straight Arrow Connector 5">
            <a:extLst>
              <a:ext uri="{FF2B5EF4-FFF2-40B4-BE49-F238E27FC236}">
                <a16:creationId xmlns:a16="http://schemas.microsoft.com/office/drawing/2014/main" id="{747F97CA-774E-7345-BB1C-541C33E51E0B}"/>
              </a:ext>
            </a:extLst>
          </p:cNvPr>
          <p:cNvCxnSpPr/>
          <p:nvPr/>
        </p:nvCxnSpPr>
        <p:spPr>
          <a:xfrm>
            <a:off x="6849533" y="5113867"/>
            <a:ext cx="999067" cy="140546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51121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585456-6481-8145-ABBE-F65385A1E8B7}"/>
              </a:ext>
            </a:extLst>
          </p:cNvPr>
          <p:cNvSpPr>
            <a:spLocks noGrp="1"/>
          </p:cNvSpPr>
          <p:nvPr>
            <p:ph type="title"/>
          </p:nvPr>
        </p:nvSpPr>
        <p:spPr/>
        <p:txBody>
          <a:bodyPr/>
          <a:lstStyle/>
          <a:p>
            <a:r>
              <a:rPr lang="en-US" dirty="0"/>
              <a:t>Examples…</a:t>
            </a:r>
          </a:p>
        </p:txBody>
      </p:sp>
      <p:sp>
        <p:nvSpPr>
          <p:cNvPr id="3" name="Text Placeholder 2">
            <a:extLst>
              <a:ext uri="{FF2B5EF4-FFF2-40B4-BE49-F238E27FC236}">
                <a16:creationId xmlns:a16="http://schemas.microsoft.com/office/drawing/2014/main" id="{D7512096-ED27-A141-B43B-6D2CBABEBA17}"/>
              </a:ext>
            </a:extLst>
          </p:cNvPr>
          <p:cNvSpPr>
            <a:spLocks noGrp="1"/>
          </p:cNvSpPr>
          <p:nvPr>
            <p:ph type="body" idx="1"/>
          </p:nvPr>
        </p:nvSpPr>
        <p:spPr>
          <a:xfrm>
            <a:off x="457200" y="1644150"/>
            <a:ext cx="5588582" cy="914400"/>
          </a:xfrm>
        </p:spPr>
        <p:txBody>
          <a:bodyPr/>
          <a:lstStyle/>
          <a:p>
            <a:pPr algn="ctr"/>
            <a:r>
              <a:rPr lang="en-US" dirty="0"/>
              <a:t>Automated Nightly Testing Dashboard</a:t>
            </a:r>
            <a:br>
              <a:rPr lang="en-US" dirty="0"/>
            </a:br>
            <a:r>
              <a:rPr lang="en-US" dirty="0"/>
              <a:t>Lives “next to” your development work</a:t>
            </a:r>
            <a:br>
              <a:rPr lang="en-US" dirty="0"/>
            </a:br>
            <a:endParaRPr lang="en-US" dirty="0"/>
          </a:p>
        </p:txBody>
      </p:sp>
      <p:sp>
        <p:nvSpPr>
          <p:cNvPr id="5" name="Text Placeholder 4">
            <a:extLst>
              <a:ext uri="{FF2B5EF4-FFF2-40B4-BE49-F238E27FC236}">
                <a16:creationId xmlns:a16="http://schemas.microsoft.com/office/drawing/2014/main" id="{E5F7A6A4-34F1-4149-A32A-F18F03DFB360}"/>
              </a:ext>
            </a:extLst>
          </p:cNvPr>
          <p:cNvSpPr>
            <a:spLocks noGrp="1"/>
          </p:cNvSpPr>
          <p:nvPr>
            <p:ph type="body" sz="quarter" idx="3"/>
          </p:nvPr>
        </p:nvSpPr>
        <p:spPr>
          <a:xfrm>
            <a:off x="6218914" y="1644150"/>
            <a:ext cx="5531934" cy="914400"/>
          </a:xfrm>
        </p:spPr>
        <p:txBody>
          <a:bodyPr/>
          <a:lstStyle/>
          <a:p>
            <a:pPr algn="ctr"/>
            <a:r>
              <a:rPr lang="en-US" dirty="0"/>
              <a:t>CI Testing</a:t>
            </a:r>
            <a:br>
              <a:rPr lang="en-US" dirty="0"/>
            </a:br>
            <a:r>
              <a:rPr lang="en-US" dirty="0"/>
              <a:t>Lives embedded in your development work</a:t>
            </a:r>
            <a:br>
              <a:rPr lang="en-US" dirty="0"/>
            </a:br>
            <a:endParaRPr lang="en-US" dirty="0"/>
          </a:p>
        </p:txBody>
      </p:sp>
      <p:pic>
        <p:nvPicPr>
          <p:cNvPr id="7" name="Content Placeholder 9">
            <a:extLst>
              <a:ext uri="{FF2B5EF4-FFF2-40B4-BE49-F238E27FC236}">
                <a16:creationId xmlns:a16="http://schemas.microsoft.com/office/drawing/2014/main" id="{DD0F9FAC-D744-E04D-9F82-4C27F218C702}"/>
              </a:ext>
            </a:extLst>
          </p:cNvPr>
          <p:cNvPicPr>
            <a:picLocks noGrp="1" noChangeAspect="1"/>
          </p:cNvPicPr>
          <p:nvPr>
            <p:ph sz="half" idx="2"/>
          </p:nvPr>
        </p:nvPicPr>
        <p:blipFill>
          <a:blip r:embed="rId2"/>
          <a:stretch>
            <a:fillRect/>
          </a:stretch>
        </p:blipFill>
        <p:spPr>
          <a:xfrm>
            <a:off x="1454123" y="2695684"/>
            <a:ext cx="3594735" cy="3373438"/>
          </a:xfrm>
          <a:prstGeom prst="rect">
            <a:avLst/>
          </a:prstGeom>
        </p:spPr>
      </p:pic>
      <p:pic>
        <p:nvPicPr>
          <p:cNvPr id="8" name="Content Placeholder 10">
            <a:extLst>
              <a:ext uri="{FF2B5EF4-FFF2-40B4-BE49-F238E27FC236}">
                <a16:creationId xmlns:a16="http://schemas.microsoft.com/office/drawing/2014/main" id="{5A091814-85DD-2B4B-AED0-190BAFDB4F27}"/>
              </a:ext>
            </a:extLst>
          </p:cNvPr>
          <p:cNvPicPr>
            <a:picLocks noGrp="1" noChangeAspect="1"/>
          </p:cNvPicPr>
          <p:nvPr>
            <p:ph sz="quarter" idx="4"/>
          </p:nvPr>
        </p:nvPicPr>
        <p:blipFill>
          <a:blip r:embed="rId3"/>
          <a:stretch>
            <a:fillRect/>
          </a:stretch>
        </p:blipFill>
        <p:spPr>
          <a:xfrm>
            <a:off x="6218238" y="3031490"/>
            <a:ext cx="5532437" cy="2428558"/>
          </a:xfrm>
          <a:prstGeom prst="rect">
            <a:avLst/>
          </a:prstGeom>
        </p:spPr>
      </p:pic>
    </p:spTree>
    <p:extLst>
      <p:ext uri="{BB962C8B-B14F-4D97-AF65-F5344CB8AC3E}">
        <p14:creationId xmlns:p14="http://schemas.microsoft.com/office/powerpoint/2010/main" val="4536503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3219DD-9E6F-0944-9C8A-1F9475F9D39D}"/>
              </a:ext>
            </a:extLst>
          </p:cNvPr>
          <p:cNvSpPr>
            <a:spLocks noGrp="1"/>
          </p:cNvSpPr>
          <p:nvPr>
            <p:ph type="title"/>
          </p:nvPr>
        </p:nvSpPr>
        <p:spPr/>
        <p:txBody>
          <a:bodyPr/>
          <a:lstStyle/>
          <a:p>
            <a:r>
              <a:rPr lang="en-US" dirty="0"/>
              <a:t>CI Testing is one part of the “Shift Left” movement in DevOps</a:t>
            </a:r>
          </a:p>
        </p:txBody>
      </p:sp>
      <p:pic>
        <p:nvPicPr>
          <p:cNvPr id="5" name="Content Placeholder 4">
            <a:extLst>
              <a:ext uri="{FF2B5EF4-FFF2-40B4-BE49-F238E27FC236}">
                <a16:creationId xmlns:a16="http://schemas.microsoft.com/office/drawing/2014/main" id="{D6EED823-C063-BC42-B321-08875B3BB414}"/>
              </a:ext>
            </a:extLst>
          </p:cNvPr>
          <p:cNvPicPr>
            <a:picLocks noGrp="1" noChangeAspect="1"/>
          </p:cNvPicPr>
          <p:nvPr>
            <p:ph idx="1"/>
          </p:nvPr>
        </p:nvPicPr>
        <p:blipFill>
          <a:blip r:embed="rId2"/>
          <a:stretch>
            <a:fillRect/>
          </a:stretch>
        </p:blipFill>
        <p:spPr>
          <a:xfrm>
            <a:off x="2450590" y="1736725"/>
            <a:ext cx="7198744" cy="4048125"/>
          </a:xfrm>
          <a:prstGeom prst="rect">
            <a:avLst/>
          </a:prstGeom>
        </p:spPr>
      </p:pic>
      <p:sp>
        <p:nvSpPr>
          <p:cNvPr id="3" name="Rectangle 2">
            <a:extLst>
              <a:ext uri="{FF2B5EF4-FFF2-40B4-BE49-F238E27FC236}">
                <a16:creationId xmlns:a16="http://schemas.microsoft.com/office/drawing/2014/main" id="{8D942554-D67B-1449-871A-54E53CB5BB53}"/>
              </a:ext>
            </a:extLst>
          </p:cNvPr>
          <p:cNvSpPr/>
          <p:nvPr/>
        </p:nvSpPr>
        <p:spPr>
          <a:xfrm>
            <a:off x="8242124" y="5106444"/>
            <a:ext cx="918575" cy="158663"/>
          </a:xfrm>
          <a:prstGeom prst="rect">
            <a:avLst/>
          </a:prstGeom>
          <a:solidFill>
            <a:srgbClr val="5AC0F8"/>
          </a:solidFill>
          <a:ln>
            <a:no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1000" dirty="0">
                <a:solidFill>
                  <a:schemeClr val="bg1"/>
                </a:solidFill>
              </a:rPr>
              <a:t>Advantage</a:t>
            </a:r>
            <a:endParaRPr lang="en-US" sz="700" dirty="0">
              <a:solidFill>
                <a:schemeClr val="bg1"/>
              </a:solidFill>
            </a:endParaRPr>
          </a:p>
        </p:txBody>
      </p:sp>
    </p:spTree>
    <p:extLst>
      <p:ext uri="{BB962C8B-B14F-4D97-AF65-F5344CB8AC3E}">
        <p14:creationId xmlns:p14="http://schemas.microsoft.com/office/powerpoint/2010/main" val="11637450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16217-B345-804C-B072-9F0F44AD7EBE}"/>
              </a:ext>
            </a:extLst>
          </p:cNvPr>
          <p:cNvSpPr>
            <a:spLocks noGrp="1"/>
          </p:cNvSpPr>
          <p:nvPr>
            <p:ph type="title"/>
          </p:nvPr>
        </p:nvSpPr>
        <p:spPr/>
        <p:txBody>
          <a:bodyPr/>
          <a:lstStyle/>
          <a:p>
            <a:r>
              <a:rPr lang="en-US" dirty="0"/>
              <a:t>What can make CI Difficult</a:t>
            </a:r>
          </a:p>
        </p:txBody>
      </p:sp>
      <p:sp>
        <p:nvSpPr>
          <p:cNvPr id="7" name="Text Placeholder 6">
            <a:extLst>
              <a:ext uri="{FF2B5EF4-FFF2-40B4-BE49-F238E27FC236}">
                <a16:creationId xmlns:a16="http://schemas.microsoft.com/office/drawing/2014/main" id="{D7B1CE6B-30D2-DE49-A4FD-724544360534}"/>
              </a:ext>
            </a:extLst>
          </p:cNvPr>
          <p:cNvSpPr>
            <a:spLocks noGrp="1"/>
          </p:cNvSpPr>
          <p:nvPr>
            <p:ph type="body" idx="1"/>
          </p:nvPr>
        </p:nvSpPr>
        <p:spPr>
          <a:xfrm>
            <a:off x="457200" y="1325880"/>
            <a:ext cx="5588582" cy="821190"/>
          </a:xfrm>
        </p:spPr>
        <p:txBody>
          <a:bodyPr/>
          <a:lstStyle/>
          <a:p>
            <a:pPr algn="ctr"/>
            <a:r>
              <a:rPr lang="en-US" dirty="0"/>
              <a:t>Common situations</a:t>
            </a:r>
            <a:br>
              <a:rPr lang="en-US" dirty="0"/>
            </a:br>
            <a:endParaRPr lang="en-US" dirty="0"/>
          </a:p>
        </p:txBody>
      </p:sp>
      <p:sp>
        <p:nvSpPr>
          <p:cNvPr id="3" name="Content Placeholder 2">
            <a:extLst>
              <a:ext uri="{FF2B5EF4-FFF2-40B4-BE49-F238E27FC236}">
                <a16:creationId xmlns:a16="http://schemas.microsoft.com/office/drawing/2014/main" id="{89C18C24-9DD1-7548-9A7F-0F930451BDAA}"/>
              </a:ext>
            </a:extLst>
          </p:cNvPr>
          <p:cNvSpPr>
            <a:spLocks noGrp="1"/>
          </p:cNvSpPr>
          <p:nvPr>
            <p:ph sz="half" idx="2"/>
          </p:nvPr>
        </p:nvSpPr>
        <p:spPr>
          <a:xfrm>
            <a:off x="457200" y="2147070"/>
            <a:ext cx="5588582" cy="3887970"/>
          </a:xfrm>
        </p:spPr>
        <p:txBody>
          <a:bodyPr>
            <a:normAutofit fontScale="85000" lnSpcReduction="20000"/>
          </a:bodyPr>
          <a:lstStyle/>
          <a:p>
            <a:endParaRPr lang="en-US" dirty="0"/>
          </a:p>
          <a:p>
            <a:r>
              <a:rPr lang="en-US" dirty="0"/>
              <a:t>Just getting started</a:t>
            </a:r>
          </a:p>
          <a:p>
            <a:pPr lvl="1"/>
            <a:r>
              <a:rPr lang="en-US" dirty="0"/>
              <a:t>Many technologies/choices; often in the ”cloud”</a:t>
            </a:r>
          </a:p>
          <a:p>
            <a:pPr lvl="1"/>
            <a:r>
              <a:rPr lang="en-US" dirty="0"/>
              <a:t>Solution: start small, simple, build up</a:t>
            </a:r>
          </a:p>
          <a:p>
            <a:endParaRPr lang="en-US" dirty="0"/>
          </a:p>
          <a:p>
            <a:r>
              <a:rPr lang="en-US" dirty="0"/>
              <a:t>Developing suitable tests</a:t>
            </a:r>
          </a:p>
          <a:p>
            <a:pPr lvl="1"/>
            <a:r>
              <a:rPr lang="en-US" dirty="0"/>
              <a:t>Many project’s existing tests not suitable for CI</a:t>
            </a:r>
          </a:p>
          <a:p>
            <a:pPr lvl="1"/>
            <a:r>
              <a:rPr lang="en-US" dirty="0"/>
              <a:t>Solution: Simplify/refactor and/or sub-setting test suite</a:t>
            </a:r>
          </a:p>
          <a:p>
            <a:endParaRPr lang="en-US" dirty="0"/>
          </a:p>
          <a:p>
            <a:r>
              <a:rPr lang="en-US" dirty="0"/>
              <a:t>Ensuring sufficient coverage</a:t>
            </a:r>
          </a:p>
          <a:p>
            <a:pPr lvl="1"/>
            <a:r>
              <a:rPr lang="en-US" dirty="0"/>
              <a:t>Some changes to code never get tested</a:t>
            </a:r>
          </a:p>
          <a:p>
            <a:pPr lvl="1"/>
            <a:r>
              <a:rPr lang="en-US" dirty="0"/>
              <a:t>Solution: tools to measure it, enforce always increasing</a:t>
            </a:r>
          </a:p>
        </p:txBody>
      </p:sp>
      <p:sp>
        <p:nvSpPr>
          <p:cNvPr id="8" name="Text Placeholder 7">
            <a:extLst>
              <a:ext uri="{FF2B5EF4-FFF2-40B4-BE49-F238E27FC236}">
                <a16:creationId xmlns:a16="http://schemas.microsoft.com/office/drawing/2014/main" id="{8CD7CBDB-13EE-6844-96FE-CEFC1AFB61AF}"/>
              </a:ext>
            </a:extLst>
          </p:cNvPr>
          <p:cNvSpPr>
            <a:spLocks noGrp="1"/>
          </p:cNvSpPr>
          <p:nvPr>
            <p:ph type="body" sz="quarter" idx="3"/>
          </p:nvPr>
        </p:nvSpPr>
        <p:spPr>
          <a:xfrm>
            <a:off x="6218914" y="1325880"/>
            <a:ext cx="5531934" cy="821190"/>
          </a:xfrm>
        </p:spPr>
        <p:txBody>
          <a:bodyPr/>
          <a:lstStyle/>
          <a:p>
            <a:pPr algn="ctr"/>
            <a:r>
              <a:rPr lang="en-US" dirty="0"/>
              <a:t>Advanced situations</a:t>
            </a:r>
            <a:br>
              <a:rPr lang="en-US" dirty="0"/>
            </a:br>
            <a:endParaRPr lang="en-US" dirty="0"/>
          </a:p>
        </p:txBody>
      </p:sp>
      <p:sp>
        <p:nvSpPr>
          <p:cNvPr id="9" name="Content Placeholder 8">
            <a:extLst>
              <a:ext uri="{FF2B5EF4-FFF2-40B4-BE49-F238E27FC236}">
                <a16:creationId xmlns:a16="http://schemas.microsoft.com/office/drawing/2014/main" id="{56864CE2-D548-B740-8AD8-6A2A01B029B0}"/>
              </a:ext>
            </a:extLst>
          </p:cNvPr>
          <p:cNvSpPr>
            <a:spLocks noGrp="1"/>
          </p:cNvSpPr>
          <p:nvPr>
            <p:ph sz="quarter" idx="4"/>
          </p:nvPr>
        </p:nvSpPr>
        <p:spPr>
          <a:xfrm>
            <a:off x="6218914" y="2147070"/>
            <a:ext cx="5531934" cy="3664450"/>
          </a:xfrm>
        </p:spPr>
        <p:txBody>
          <a:bodyPr>
            <a:normAutofit fontScale="85000" lnSpcReduction="20000"/>
          </a:bodyPr>
          <a:lstStyle/>
          <a:p>
            <a:endParaRPr lang="en-US" dirty="0"/>
          </a:p>
          <a:p>
            <a:r>
              <a:rPr lang="en-US" dirty="0"/>
              <a:t>Defining failure for </a:t>
            </a:r>
            <a:r>
              <a:rPr lang="en-US" i="1" dirty="0"/>
              <a:t>many</a:t>
            </a:r>
            <a:r>
              <a:rPr lang="en-US" dirty="0"/>
              <a:t> configurations</a:t>
            </a:r>
          </a:p>
          <a:p>
            <a:pPr lvl="1"/>
            <a:r>
              <a:rPr lang="en-US" dirty="0"/>
              <a:t>Bit-for-bit (exact) match vs. fuzzy match</a:t>
            </a:r>
          </a:p>
          <a:p>
            <a:pPr lvl="1"/>
            <a:r>
              <a:rPr lang="en-US" dirty="0"/>
              <a:t>Solution: absolute/relative tolerances </a:t>
            </a:r>
            <a:r>
              <a:rPr lang="en-US" dirty="0">
                <a:sym typeface="Wingdings" pitchFamily="2" charset="2"/>
              </a:rPr>
              <a:t></a:t>
            </a:r>
            <a:r>
              <a:rPr lang="en-US" dirty="0"/>
              <a:t> AI/ML</a:t>
            </a:r>
          </a:p>
          <a:p>
            <a:endParaRPr lang="en-US" dirty="0"/>
          </a:p>
          <a:p>
            <a:r>
              <a:rPr lang="en-US" dirty="0"/>
              <a:t>Numerous 3</a:t>
            </a:r>
            <a:r>
              <a:rPr lang="en-US" baseline="30000" dirty="0"/>
              <a:t>rd</a:t>
            </a:r>
            <a:r>
              <a:rPr lang="en-US" dirty="0"/>
              <a:t> party libraries (TPLs)</a:t>
            </a:r>
          </a:p>
          <a:p>
            <a:pPr lvl="1"/>
            <a:r>
              <a:rPr lang="en-US" dirty="0"/>
              <a:t>Compiling takes too long</a:t>
            </a:r>
          </a:p>
          <a:p>
            <a:pPr lvl="1"/>
            <a:r>
              <a:rPr lang="en-US" dirty="0"/>
              <a:t>Solution: cache pre-built TPLs, containers</a:t>
            </a:r>
          </a:p>
          <a:p>
            <a:endParaRPr lang="en-US" dirty="0"/>
          </a:p>
          <a:p>
            <a:r>
              <a:rPr lang="en-US" dirty="0"/>
              <a:t>Performance testing</a:t>
            </a:r>
          </a:p>
          <a:p>
            <a:pPr lvl="1"/>
            <a:r>
              <a:rPr lang="en-US" dirty="0"/>
              <a:t>Avoid time-, space-, scaling-performance degradation</a:t>
            </a:r>
          </a:p>
          <a:p>
            <a:pPr lvl="1"/>
            <a:r>
              <a:rPr lang="en-US" dirty="0"/>
              <a:t>Solution: Perf. instrumentation and </a:t>
            </a:r>
            <a:r>
              <a:rPr lang="en-US" i="1" dirty="0"/>
              <a:t>scheduled</a:t>
            </a:r>
            <a:r>
              <a:rPr lang="en-US" dirty="0"/>
              <a:t> testing </a:t>
            </a:r>
          </a:p>
        </p:txBody>
      </p:sp>
    </p:spTree>
    <p:extLst>
      <p:ext uri="{BB962C8B-B14F-4D97-AF65-F5344CB8AC3E}">
        <p14:creationId xmlns:p14="http://schemas.microsoft.com/office/powerpoint/2010/main" val="3131353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3882B6-BA74-E744-88B9-1E6F07A61969}"/>
              </a:ext>
            </a:extLst>
          </p:cNvPr>
          <p:cNvSpPr>
            <a:spLocks noGrp="1"/>
          </p:cNvSpPr>
          <p:nvPr>
            <p:ph type="title"/>
          </p:nvPr>
        </p:nvSpPr>
        <p:spPr>
          <a:xfrm>
            <a:off x="365760" y="411480"/>
            <a:ext cx="11372473" cy="574040"/>
          </a:xfrm>
        </p:spPr>
        <p:txBody>
          <a:bodyPr/>
          <a:lstStyle/>
          <a:p>
            <a:r>
              <a:rPr lang="en-US" dirty="0"/>
              <a:t>CI Resources (Where do jobs run?)</a:t>
            </a:r>
          </a:p>
        </p:txBody>
      </p:sp>
      <p:sp>
        <p:nvSpPr>
          <p:cNvPr id="3" name="Content Placeholder 2">
            <a:extLst>
              <a:ext uri="{FF2B5EF4-FFF2-40B4-BE49-F238E27FC236}">
                <a16:creationId xmlns:a16="http://schemas.microsoft.com/office/drawing/2014/main" id="{579C252D-9F99-4B47-BA35-FEF4C710B55B}"/>
              </a:ext>
            </a:extLst>
          </p:cNvPr>
          <p:cNvSpPr>
            <a:spLocks noGrp="1"/>
          </p:cNvSpPr>
          <p:nvPr>
            <p:ph idx="1"/>
          </p:nvPr>
        </p:nvSpPr>
        <p:spPr>
          <a:xfrm>
            <a:off x="365760" y="1211580"/>
            <a:ext cx="11369809" cy="5234940"/>
          </a:xfrm>
        </p:spPr>
        <p:txBody>
          <a:bodyPr/>
          <a:lstStyle/>
          <a:p>
            <a:r>
              <a:rPr lang="en-US" dirty="0"/>
              <a:t>Free Cloud Resources (many free on GitHub,</a:t>
            </a:r>
            <a:br>
              <a:rPr lang="en-US" dirty="0"/>
            </a:br>
            <a:r>
              <a:rPr lang="en-US" dirty="0"/>
              <a:t>BitBucket, GitLab, etc.)</a:t>
            </a:r>
          </a:p>
          <a:p>
            <a:pPr lvl="1"/>
            <a:r>
              <a:rPr lang="en-US" dirty="0"/>
              <a:t>Travis-CI, Circle-CI, AppVeyor, Azure Pipelines,…</a:t>
            </a:r>
          </a:p>
          <a:p>
            <a:pPr lvl="1"/>
            <a:r>
              <a:rPr lang="en-US" dirty="0"/>
              <a:t>All launch a VM (Linux variants, Windows and OSX)</a:t>
            </a:r>
          </a:p>
          <a:p>
            <a:pPr lvl="2"/>
            <a:r>
              <a:rPr lang="en-US" dirty="0"/>
              <a:t>Constrained in time/size, config. (e.g. GPU type/count)</a:t>
            </a:r>
          </a:p>
          <a:p>
            <a:pPr lvl="2"/>
            <a:r>
              <a:rPr lang="en-US" dirty="0"/>
              <a:t>Not always suitable for large, HPC projects due to need</a:t>
            </a:r>
            <a:br>
              <a:rPr lang="en-US" dirty="0"/>
            </a:br>
            <a:r>
              <a:rPr lang="en-US" dirty="0"/>
              <a:t>for longer than usual time to run</a:t>
            </a:r>
          </a:p>
          <a:p>
            <a:endParaRPr lang="en-US" dirty="0"/>
          </a:p>
          <a:p>
            <a:r>
              <a:rPr lang="en-US" dirty="0"/>
              <a:t>Site-local Resources</a:t>
            </a:r>
          </a:p>
          <a:p>
            <a:pPr lvl="1"/>
            <a:r>
              <a:rPr lang="en-US" dirty="0"/>
              <a:t>Examples: Bamboo @ LLNL, Jenkins @ ANL, Travis+CDash @ NERSC, etc.</a:t>
            </a:r>
          </a:p>
          <a:p>
            <a:pPr lvl="1"/>
            <a:r>
              <a:rPr lang="en-US" dirty="0"/>
              <a:t>ECP Program: GitLab-CI @ ANL, LANL, LLNL, NERSC, ORNL, SNL</a:t>
            </a:r>
          </a:p>
          <a:p>
            <a:pPr marL="0" indent="0">
              <a:buNone/>
            </a:pPr>
            <a:endParaRPr lang="en-US" dirty="0"/>
          </a:p>
          <a:p>
            <a:r>
              <a:rPr lang="en-US" dirty="0"/>
              <a:t>Create your own by setting up resources/services</a:t>
            </a:r>
          </a:p>
        </p:txBody>
      </p:sp>
      <p:pic>
        <p:nvPicPr>
          <p:cNvPr id="4" name="Picture 3">
            <a:extLst>
              <a:ext uri="{FF2B5EF4-FFF2-40B4-BE49-F238E27FC236}">
                <a16:creationId xmlns:a16="http://schemas.microsoft.com/office/drawing/2014/main" id="{C6F0A806-1293-9A40-A864-C1487EB0872B}"/>
              </a:ext>
            </a:extLst>
          </p:cNvPr>
          <p:cNvPicPr>
            <a:picLocks noChangeAspect="1"/>
          </p:cNvPicPr>
          <p:nvPr/>
        </p:nvPicPr>
        <p:blipFill rotWithShape="1">
          <a:blip r:embed="rId2"/>
          <a:srcRect t="14370"/>
          <a:stretch/>
        </p:blipFill>
        <p:spPr>
          <a:xfrm>
            <a:off x="7247690" y="637540"/>
            <a:ext cx="4575375" cy="3322320"/>
          </a:xfrm>
          <a:prstGeom prst="rect">
            <a:avLst/>
          </a:prstGeom>
        </p:spPr>
      </p:pic>
    </p:spTree>
    <p:extLst>
      <p:ext uri="{BB962C8B-B14F-4D97-AF65-F5344CB8AC3E}">
        <p14:creationId xmlns:p14="http://schemas.microsoft.com/office/powerpoint/2010/main" val="7348536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 name="Picture 40">
            <a:extLst>
              <a:ext uri="{FF2B5EF4-FFF2-40B4-BE49-F238E27FC236}">
                <a16:creationId xmlns:a16="http://schemas.microsoft.com/office/drawing/2014/main" id="{ED55ACAD-9399-074D-8200-A5F27EDBE836}"/>
              </a:ext>
            </a:extLst>
          </p:cNvPr>
          <p:cNvPicPr>
            <a:picLocks noChangeAspect="1"/>
          </p:cNvPicPr>
          <p:nvPr/>
        </p:nvPicPr>
        <p:blipFill rotWithShape="1">
          <a:blip r:embed="rId2"/>
          <a:srcRect l="18228" t="15211" r="20122" b="21926"/>
          <a:stretch/>
        </p:blipFill>
        <p:spPr>
          <a:xfrm rot="18542579" flipV="1">
            <a:off x="2070216" y="5147384"/>
            <a:ext cx="2214153" cy="1048843"/>
          </a:xfrm>
          <a:prstGeom prst="rect">
            <a:avLst/>
          </a:prstGeom>
        </p:spPr>
      </p:pic>
      <p:sp>
        <p:nvSpPr>
          <p:cNvPr id="39" name="Rectangle 38">
            <a:extLst>
              <a:ext uri="{FF2B5EF4-FFF2-40B4-BE49-F238E27FC236}">
                <a16:creationId xmlns:a16="http://schemas.microsoft.com/office/drawing/2014/main" id="{EC0F41A9-8043-9F4F-9F1E-278EF91FC2BD}"/>
              </a:ext>
            </a:extLst>
          </p:cNvPr>
          <p:cNvSpPr/>
          <p:nvPr/>
        </p:nvSpPr>
        <p:spPr>
          <a:xfrm>
            <a:off x="7479044" y="6092509"/>
            <a:ext cx="4540236" cy="897571"/>
          </a:xfrm>
          <a:prstGeom prst="rect">
            <a:avLst/>
          </a:prstGeom>
          <a:solidFill>
            <a:schemeClr val="bg1"/>
          </a:solidFill>
          <a:ln>
            <a:no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pic>
        <p:nvPicPr>
          <p:cNvPr id="40" name="Picture 39">
            <a:extLst>
              <a:ext uri="{FF2B5EF4-FFF2-40B4-BE49-F238E27FC236}">
                <a16:creationId xmlns:a16="http://schemas.microsoft.com/office/drawing/2014/main" id="{D387ABD9-12C2-C146-B90F-CD1C49CAF654}"/>
              </a:ext>
            </a:extLst>
          </p:cNvPr>
          <p:cNvPicPr>
            <a:picLocks noChangeAspect="1"/>
          </p:cNvPicPr>
          <p:nvPr/>
        </p:nvPicPr>
        <p:blipFill rotWithShape="1">
          <a:blip r:embed="rId2"/>
          <a:srcRect l="18228" t="15211" r="20122" b="21926"/>
          <a:stretch/>
        </p:blipFill>
        <p:spPr>
          <a:xfrm rot="835124">
            <a:off x="-131904" y="3343621"/>
            <a:ext cx="4215884" cy="1048843"/>
          </a:xfrm>
          <a:prstGeom prst="rect">
            <a:avLst/>
          </a:prstGeom>
        </p:spPr>
      </p:pic>
      <p:sp>
        <p:nvSpPr>
          <p:cNvPr id="6" name="Title 5">
            <a:extLst>
              <a:ext uri="{FF2B5EF4-FFF2-40B4-BE49-F238E27FC236}">
                <a16:creationId xmlns:a16="http://schemas.microsoft.com/office/drawing/2014/main" id="{EADF144D-F4EE-1F47-8E49-A2C22108DF00}"/>
              </a:ext>
            </a:extLst>
          </p:cNvPr>
          <p:cNvSpPr>
            <a:spLocks noGrp="1"/>
          </p:cNvSpPr>
          <p:nvPr>
            <p:ph type="title"/>
          </p:nvPr>
        </p:nvSpPr>
        <p:spPr/>
        <p:txBody>
          <a:bodyPr/>
          <a:lstStyle/>
          <a:p>
            <a:r>
              <a:rPr lang="en-US" dirty="0"/>
              <a:t>Examples…</a:t>
            </a:r>
          </a:p>
        </p:txBody>
      </p:sp>
      <p:grpSp>
        <p:nvGrpSpPr>
          <p:cNvPr id="9" name="Group 8">
            <a:extLst>
              <a:ext uri="{FF2B5EF4-FFF2-40B4-BE49-F238E27FC236}">
                <a16:creationId xmlns:a16="http://schemas.microsoft.com/office/drawing/2014/main" id="{199D2B5C-5544-7D44-A9F8-62D4873A91FD}"/>
              </a:ext>
            </a:extLst>
          </p:cNvPr>
          <p:cNvGrpSpPr/>
          <p:nvPr/>
        </p:nvGrpSpPr>
        <p:grpSpPr>
          <a:xfrm>
            <a:off x="5148669" y="4948396"/>
            <a:ext cx="1612582" cy="1612582"/>
            <a:chOff x="365760" y="4548188"/>
            <a:chExt cx="1612582" cy="1612582"/>
          </a:xfrm>
        </p:grpSpPr>
        <p:pic>
          <p:nvPicPr>
            <p:cNvPr id="7" name="Picture 6">
              <a:extLst>
                <a:ext uri="{FF2B5EF4-FFF2-40B4-BE49-F238E27FC236}">
                  <a16:creationId xmlns:a16="http://schemas.microsoft.com/office/drawing/2014/main" id="{1786ABBE-7F1C-2244-940A-6D5AFEE93A1C}"/>
                </a:ext>
              </a:extLst>
            </p:cNvPr>
            <p:cNvPicPr>
              <a:picLocks noChangeAspect="1"/>
            </p:cNvPicPr>
            <p:nvPr/>
          </p:nvPicPr>
          <p:blipFill>
            <a:blip r:embed="rId3"/>
            <a:stretch>
              <a:fillRect/>
            </a:stretch>
          </p:blipFill>
          <p:spPr>
            <a:xfrm>
              <a:off x="365760" y="4548188"/>
              <a:ext cx="1612582" cy="1612582"/>
            </a:xfrm>
            <a:prstGeom prst="rect">
              <a:avLst/>
            </a:prstGeom>
          </p:spPr>
        </p:pic>
        <p:sp>
          <p:nvSpPr>
            <p:cNvPr id="8" name="TextBox 7">
              <a:extLst>
                <a:ext uri="{FF2B5EF4-FFF2-40B4-BE49-F238E27FC236}">
                  <a16:creationId xmlns:a16="http://schemas.microsoft.com/office/drawing/2014/main" id="{3F1C903B-2E15-AF4F-B217-FE29103C8F2C}"/>
                </a:ext>
              </a:extLst>
            </p:cNvPr>
            <p:cNvSpPr txBox="1"/>
            <p:nvPr/>
          </p:nvSpPr>
          <p:spPr>
            <a:xfrm>
              <a:off x="742076" y="5557528"/>
              <a:ext cx="859949" cy="517065"/>
            </a:xfrm>
            <a:prstGeom prst="rect">
              <a:avLst/>
            </a:prstGeom>
            <a:noFill/>
          </p:spPr>
          <p:txBody>
            <a:bodyPr wrap="square" lIns="118872" tIns="91440" rIns="118872" bIns="91440" rtlCol="0" anchor="ctr" anchorCtr="0">
              <a:spAutoFit/>
            </a:bodyPr>
            <a:lstStyle/>
            <a:p>
              <a:pPr algn="ctr">
                <a:lnSpc>
                  <a:spcPct val="90000"/>
                </a:lnSpc>
              </a:pPr>
              <a:r>
                <a:rPr lang="en-US" sz="2400" dirty="0"/>
                <a:t>You</a:t>
              </a:r>
              <a:endParaRPr lang="en-US" dirty="0"/>
            </a:p>
          </p:txBody>
        </p:sp>
      </p:grpSp>
      <p:grpSp>
        <p:nvGrpSpPr>
          <p:cNvPr id="20" name="Group 19">
            <a:extLst>
              <a:ext uri="{FF2B5EF4-FFF2-40B4-BE49-F238E27FC236}">
                <a16:creationId xmlns:a16="http://schemas.microsoft.com/office/drawing/2014/main" id="{2872C7F1-9576-BF4D-8646-B3394CD2D67F}"/>
              </a:ext>
            </a:extLst>
          </p:cNvPr>
          <p:cNvGrpSpPr/>
          <p:nvPr/>
        </p:nvGrpSpPr>
        <p:grpSpPr>
          <a:xfrm>
            <a:off x="539264" y="3974022"/>
            <a:ext cx="2240444" cy="2245572"/>
            <a:chOff x="553556" y="3095135"/>
            <a:chExt cx="2240444" cy="2245572"/>
          </a:xfrm>
        </p:grpSpPr>
        <p:grpSp>
          <p:nvGrpSpPr>
            <p:cNvPr id="18" name="Group 17">
              <a:extLst>
                <a:ext uri="{FF2B5EF4-FFF2-40B4-BE49-F238E27FC236}">
                  <a16:creationId xmlns:a16="http://schemas.microsoft.com/office/drawing/2014/main" id="{205A912C-A14A-2B47-BD27-6024193E69E5}"/>
                </a:ext>
              </a:extLst>
            </p:cNvPr>
            <p:cNvGrpSpPr/>
            <p:nvPr/>
          </p:nvGrpSpPr>
          <p:grpSpPr>
            <a:xfrm>
              <a:off x="553556" y="3465360"/>
              <a:ext cx="2240444" cy="1875347"/>
              <a:chOff x="2189316" y="2421413"/>
              <a:chExt cx="2240444" cy="1875347"/>
            </a:xfrm>
          </p:grpSpPr>
          <p:pic>
            <p:nvPicPr>
              <p:cNvPr id="16" name="Picture 15">
                <a:extLst>
                  <a:ext uri="{FF2B5EF4-FFF2-40B4-BE49-F238E27FC236}">
                    <a16:creationId xmlns:a16="http://schemas.microsoft.com/office/drawing/2014/main" id="{D27D7FEE-1F81-014B-8250-1E5F253A687D}"/>
                  </a:ext>
                </a:extLst>
              </p:cNvPr>
              <p:cNvPicPr>
                <a:picLocks noChangeAspect="1"/>
              </p:cNvPicPr>
              <p:nvPr/>
            </p:nvPicPr>
            <p:blipFill>
              <a:blip r:embed="rId4"/>
              <a:stretch>
                <a:fillRect/>
              </a:stretch>
            </p:blipFill>
            <p:spPr>
              <a:xfrm>
                <a:off x="2189316" y="2421413"/>
                <a:ext cx="1701963" cy="1701963"/>
              </a:xfrm>
              <a:prstGeom prst="rect">
                <a:avLst/>
              </a:prstGeom>
            </p:spPr>
          </p:pic>
          <p:sp>
            <p:nvSpPr>
              <p:cNvPr id="17" name="TextBox 16">
                <a:extLst>
                  <a:ext uri="{FF2B5EF4-FFF2-40B4-BE49-F238E27FC236}">
                    <a16:creationId xmlns:a16="http://schemas.microsoft.com/office/drawing/2014/main" id="{78F9B18C-B998-DD48-B749-12852942C0B7}"/>
                  </a:ext>
                </a:extLst>
              </p:cNvPr>
              <p:cNvSpPr txBox="1"/>
              <p:nvPr/>
            </p:nvSpPr>
            <p:spPr>
              <a:xfrm rot="20683208">
                <a:off x="2397760" y="3862795"/>
                <a:ext cx="2032000" cy="433965"/>
              </a:xfrm>
              <a:prstGeom prst="rect">
                <a:avLst/>
              </a:prstGeom>
              <a:noFill/>
            </p:spPr>
            <p:txBody>
              <a:bodyPr wrap="square" lIns="118872" tIns="91440" rIns="118872" bIns="91440" rtlCol="0" anchor="ctr" anchorCtr="0">
                <a:spAutoFit/>
              </a:bodyPr>
              <a:lstStyle/>
              <a:p>
                <a:pPr algn="l">
                  <a:lnSpc>
                    <a:spcPct val="90000"/>
                  </a:lnSpc>
                </a:pPr>
                <a:r>
                  <a:rPr lang="en-US" dirty="0"/>
                  <a:t>bitbucket.llnl.gov</a:t>
                </a:r>
              </a:p>
            </p:txBody>
          </p:sp>
        </p:grpSp>
        <p:sp>
          <p:nvSpPr>
            <p:cNvPr id="19" name="Rectangle 18">
              <a:extLst>
                <a:ext uri="{FF2B5EF4-FFF2-40B4-BE49-F238E27FC236}">
                  <a16:creationId xmlns:a16="http://schemas.microsoft.com/office/drawing/2014/main" id="{A829D5D3-2423-0043-B3AE-DC8D5DCFA63C}"/>
                </a:ext>
              </a:extLst>
            </p:cNvPr>
            <p:cNvSpPr/>
            <p:nvPr/>
          </p:nvSpPr>
          <p:spPr>
            <a:xfrm>
              <a:off x="638969" y="3095135"/>
              <a:ext cx="2074533" cy="769441"/>
            </a:xfrm>
            <a:prstGeom prst="rect">
              <a:avLst/>
            </a:prstGeom>
            <a:noFill/>
            <a:scene3d>
              <a:camera prst="orthographicFront">
                <a:rot lat="2998470" lon="1659028" rev="60955"/>
              </a:camera>
              <a:lightRig rig="threePt" dir="t"/>
            </a:scene3d>
          </p:spPr>
          <p:txBody>
            <a:bodyPr wrap="square" lIns="91440" tIns="45720" rIns="91440" bIns="45720">
              <a:spAutoFit/>
            </a:bodyPr>
            <a:lstStyle/>
            <a:p>
              <a:pPr algn="ctr"/>
              <a:r>
                <a:rPr lang="en-US" sz="4400" b="0" cap="none" spc="0" dirty="0">
                  <a:ln w="0"/>
                  <a:solidFill>
                    <a:schemeClr val="tx1"/>
                  </a:solidFill>
                  <a:effectLst>
                    <a:outerShdw blurRad="38100" dist="19050" dir="2700000" algn="tl" rotWithShape="0">
                      <a:schemeClr val="dk1">
                        <a:alpha val="40000"/>
                      </a:schemeClr>
                    </a:outerShdw>
                  </a:effectLst>
                </a:rPr>
                <a:t>LLNL</a:t>
              </a:r>
              <a:endParaRPr lang="en-US" sz="5400" b="0" cap="none" spc="0" dirty="0">
                <a:ln w="0"/>
                <a:solidFill>
                  <a:schemeClr val="tx1"/>
                </a:solidFill>
                <a:effectLst>
                  <a:outerShdw blurRad="38100" dist="19050" dir="2700000" algn="tl" rotWithShape="0">
                    <a:schemeClr val="dk1">
                      <a:alpha val="40000"/>
                    </a:schemeClr>
                  </a:outerShdw>
                </a:effectLst>
              </a:endParaRPr>
            </a:p>
          </p:txBody>
        </p:sp>
      </p:grpSp>
      <p:grpSp>
        <p:nvGrpSpPr>
          <p:cNvPr id="23" name="Group 22">
            <a:extLst>
              <a:ext uri="{FF2B5EF4-FFF2-40B4-BE49-F238E27FC236}">
                <a16:creationId xmlns:a16="http://schemas.microsoft.com/office/drawing/2014/main" id="{1E34F42D-FCB1-FC46-A514-A32C1742C837}"/>
              </a:ext>
            </a:extLst>
          </p:cNvPr>
          <p:cNvGrpSpPr/>
          <p:nvPr/>
        </p:nvGrpSpPr>
        <p:grpSpPr>
          <a:xfrm>
            <a:off x="434445" y="1207938"/>
            <a:ext cx="2428240" cy="1612582"/>
            <a:chOff x="553556" y="1427912"/>
            <a:chExt cx="2428240" cy="1612582"/>
          </a:xfrm>
        </p:grpSpPr>
        <p:sp>
          <p:nvSpPr>
            <p:cNvPr id="4" name="Cloud 3">
              <a:extLst>
                <a:ext uri="{FF2B5EF4-FFF2-40B4-BE49-F238E27FC236}">
                  <a16:creationId xmlns:a16="http://schemas.microsoft.com/office/drawing/2014/main" id="{9B07F91D-ED96-464D-B738-FEF233FDCDD1}"/>
                </a:ext>
              </a:extLst>
            </p:cNvPr>
            <p:cNvSpPr/>
            <p:nvPr/>
          </p:nvSpPr>
          <p:spPr>
            <a:xfrm>
              <a:off x="553556" y="1427912"/>
              <a:ext cx="2428240" cy="1612582"/>
            </a:xfrm>
            <a:prstGeom prst="cloud">
              <a:avLst/>
            </a:prstGeom>
            <a:solidFill>
              <a:schemeClr val="accent3"/>
            </a:solidFill>
            <a:ln>
              <a:noFill/>
            </a:ln>
            <a:effectLst>
              <a:outerShdw blurRad="44450" dist="27940" dir="5400000" algn="ctr">
                <a:srgbClr val="000000">
                  <a:alpha val="32000"/>
                </a:srgbClr>
              </a:outerShdw>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lnSpc>
                  <a:spcPct val="90000"/>
                </a:lnSpc>
              </a:pPr>
              <a:r>
                <a:rPr lang="en-US" sz="2000" dirty="0">
                  <a:solidFill>
                    <a:schemeClr val="bg1"/>
                  </a:solidFill>
                </a:rPr>
                <a:t>github.com</a:t>
              </a:r>
              <a:endParaRPr lang="en-US" sz="1600" dirty="0">
                <a:solidFill>
                  <a:schemeClr val="bg1"/>
                </a:solidFill>
              </a:endParaRPr>
            </a:p>
          </p:txBody>
        </p:sp>
        <p:pic>
          <p:nvPicPr>
            <p:cNvPr id="22" name="Picture 21">
              <a:extLst>
                <a:ext uri="{FF2B5EF4-FFF2-40B4-BE49-F238E27FC236}">
                  <a16:creationId xmlns:a16="http://schemas.microsoft.com/office/drawing/2014/main" id="{57000EB4-3A38-7444-A655-53F6824B84BE}"/>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996518" y="2081947"/>
              <a:ext cx="1359434" cy="713703"/>
            </a:xfrm>
            <a:prstGeom prst="rect">
              <a:avLst/>
            </a:prstGeom>
          </p:spPr>
        </p:pic>
      </p:grpSp>
      <p:grpSp>
        <p:nvGrpSpPr>
          <p:cNvPr id="30" name="Group 29">
            <a:extLst>
              <a:ext uri="{FF2B5EF4-FFF2-40B4-BE49-F238E27FC236}">
                <a16:creationId xmlns:a16="http://schemas.microsoft.com/office/drawing/2014/main" id="{3BFF040B-0CD2-9243-B8D7-93EEFEA312D3}"/>
              </a:ext>
            </a:extLst>
          </p:cNvPr>
          <p:cNvGrpSpPr/>
          <p:nvPr/>
        </p:nvGrpSpPr>
        <p:grpSpPr>
          <a:xfrm>
            <a:off x="8551999" y="403633"/>
            <a:ext cx="2801460" cy="1762760"/>
            <a:chOff x="7236620" y="964628"/>
            <a:chExt cx="2801460" cy="1762760"/>
          </a:xfrm>
        </p:grpSpPr>
        <p:sp>
          <p:nvSpPr>
            <p:cNvPr id="5" name="Cloud 4">
              <a:extLst>
                <a:ext uri="{FF2B5EF4-FFF2-40B4-BE49-F238E27FC236}">
                  <a16:creationId xmlns:a16="http://schemas.microsoft.com/office/drawing/2014/main" id="{FF94D852-131A-0142-B8B0-0452F1A53090}"/>
                </a:ext>
              </a:extLst>
            </p:cNvPr>
            <p:cNvSpPr/>
            <p:nvPr/>
          </p:nvSpPr>
          <p:spPr>
            <a:xfrm>
              <a:off x="7236620" y="964628"/>
              <a:ext cx="2801460" cy="1762760"/>
            </a:xfrm>
            <a:prstGeom prst="cloud">
              <a:avLst/>
            </a:prstGeom>
            <a:solidFill>
              <a:schemeClr val="accent3"/>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t" anchorCtr="0" forceAA="0" compatLnSpc="1">
              <a:prstTxWarp prst="textNoShape">
                <a:avLst/>
              </a:prstTxWarp>
              <a:noAutofit/>
            </a:bodyPr>
            <a:lstStyle/>
            <a:p>
              <a:pPr algn="ctr">
                <a:lnSpc>
                  <a:spcPct val="90000"/>
                </a:lnSpc>
              </a:pPr>
              <a:r>
                <a:rPr lang="en-US" sz="2000" u="sng" dirty="0">
                  <a:solidFill>
                    <a:schemeClr val="bg1"/>
                  </a:solidFill>
                </a:rPr>
                <a:t>travis-ci.com</a:t>
              </a:r>
            </a:p>
          </p:txBody>
        </p:sp>
        <p:pic>
          <p:nvPicPr>
            <p:cNvPr id="29" name="Picture 28">
              <a:extLst>
                <a:ext uri="{FF2B5EF4-FFF2-40B4-BE49-F238E27FC236}">
                  <a16:creationId xmlns:a16="http://schemas.microsoft.com/office/drawing/2014/main" id="{A75EAC99-1333-4B46-AFD4-1D0D402D486F}"/>
                </a:ext>
              </a:extLst>
            </p:cNvPr>
            <p:cNvPicPr>
              <a:picLocks noChangeAspect="1"/>
            </p:cNvPicPr>
            <p:nvPr/>
          </p:nvPicPr>
          <p:blipFill>
            <a:blip r:embed="rId6"/>
            <a:stretch>
              <a:fillRect/>
            </a:stretch>
          </p:blipFill>
          <p:spPr>
            <a:xfrm>
              <a:off x="8153004" y="1604203"/>
              <a:ext cx="968692" cy="968692"/>
            </a:xfrm>
            <a:prstGeom prst="rect">
              <a:avLst/>
            </a:prstGeom>
          </p:spPr>
        </p:pic>
      </p:grpSp>
      <p:grpSp>
        <p:nvGrpSpPr>
          <p:cNvPr id="31" name="Group 30">
            <a:extLst>
              <a:ext uri="{FF2B5EF4-FFF2-40B4-BE49-F238E27FC236}">
                <a16:creationId xmlns:a16="http://schemas.microsoft.com/office/drawing/2014/main" id="{7ACB0B7D-50E5-5340-9A0A-BB3352E02D45}"/>
              </a:ext>
            </a:extLst>
          </p:cNvPr>
          <p:cNvGrpSpPr/>
          <p:nvPr/>
        </p:nvGrpSpPr>
        <p:grpSpPr>
          <a:xfrm flipH="1">
            <a:off x="8648631" y="3926344"/>
            <a:ext cx="2801460" cy="2414665"/>
            <a:chOff x="151749" y="2986996"/>
            <a:chExt cx="2801460" cy="2414665"/>
          </a:xfrm>
        </p:grpSpPr>
        <p:grpSp>
          <p:nvGrpSpPr>
            <p:cNvPr id="32" name="Group 31">
              <a:extLst>
                <a:ext uri="{FF2B5EF4-FFF2-40B4-BE49-F238E27FC236}">
                  <a16:creationId xmlns:a16="http://schemas.microsoft.com/office/drawing/2014/main" id="{854A31D5-9525-8F4D-9DAD-9C1976E8AB30}"/>
                </a:ext>
              </a:extLst>
            </p:cNvPr>
            <p:cNvGrpSpPr/>
            <p:nvPr/>
          </p:nvGrpSpPr>
          <p:grpSpPr>
            <a:xfrm>
              <a:off x="553556" y="3465360"/>
              <a:ext cx="2079889" cy="1936301"/>
              <a:chOff x="2189316" y="2421413"/>
              <a:chExt cx="2079889" cy="1936301"/>
            </a:xfrm>
          </p:grpSpPr>
          <p:pic>
            <p:nvPicPr>
              <p:cNvPr id="34" name="Picture 33">
                <a:extLst>
                  <a:ext uri="{FF2B5EF4-FFF2-40B4-BE49-F238E27FC236}">
                    <a16:creationId xmlns:a16="http://schemas.microsoft.com/office/drawing/2014/main" id="{DE631E75-A223-C74D-9453-8563B9D0F090}"/>
                  </a:ext>
                </a:extLst>
              </p:cNvPr>
              <p:cNvPicPr>
                <a:picLocks noChangeAspect="1"/>
              </p:cNvPicPr>
              <p:nvPr/>
            </p:nvPicPr>
            <p:blipFill>
              <a:blip r:embed="rId4"/>
              <a:stretch>
                <a:fillRect/>
              </a:stretch>
            </p:blipFill>
            <p:spPr>
              <a:xfrm>
                <a:off x="2189316" y="2421413"/>
                <a:ext cx="1701963" cy="1701963"/>
              </a:xfrm>
              <a:prstGeom prst="rect">
                <a:avLst/>
              </a:prstGeom>
            </p:spPr>
          </p:pic>
          <p:sp>
            <p:nvSpPr>
              <p:cNvPr id="35" name="TextBox 34">
                <a:extLst>
                  <a:ext uri="{FF2B5EF4-FFF2-40B4-BE49-F238E27FC236}">
                    <a16:creationId xmlns:a16="http://schemas.microsoft.com/office/drawing/2014/main" id="{CE8FBB40-F728-9649-A238-2430F155D182}"/>
                  </a:ext>
                </a:extLst>
              </p:cNvPr>
              <p:cNvSpPr txBox="1"/>
              <p:nvPr/>
            </p:nvSpPr>
            <p:spPr>
              <a:xfrm rot="20740572">
                <a:off x="2237205" y="3923749"/>
                <a:ext cx="2032000" cy="433965"/>
              </a:xfrm>
              <a:prstGeom prst="rect">
                <a:avLst/>
              </a:prstGeom>
              <a:noFill/>
            </p:spPr>
            <p:txBody>
              <a:bodyPr wrap="square" lIns="118872" tIns="91440" rIns="118872" bIns="91440" rtlCol="0" anchor="ctr" anchorCtr="0">
                <a:spAutoFit/>
              </a:bodyPr>
              <a:lstStyle/>
              <a:p>
                <a:pPr algn="l">
                  <a:lnSpc>
                    <a:spcPct val="90000"/>
                  </a:lnSpc>
                </a:pPr>
                <a:r>
                  <a:rPr lang="en-US" dirty="0"/>
                  <a:t>gitlab.nersc.gov</a:t>
                </a:r>
              </a:p>
            </p:txBody>
          </p:sp>
        </p:grpSp>
        <p:sp>
          <p:nvSpPr>
            <p:cNvPr id="33" name="Rectangle 32">
              <a:extLst>
                <a:ext uri="{FF2B5EF4-FFF2-40B4-BE49-F238E27FC236}">
                  <a16:creationId xmlns:a16="http://schemas.microsoft.com/office/drawing/2014/main" id="{060FBE88-07C6-A644-88B9-23421D8928A1}"/>
                </a:ext>
              </a:extLst>
            </p:cNvPr>
            <p:cNvSpPr/>
            <p:nvPr/>
          </p:nvSpPr>
          <p:spPr>
            <a:xfrm flipH="1">
              <a:off x="151749" y="2986996"/>
              <a:ext cx="2801460" cy="923330"/>
            </a:xfrm>
            <a:prstGeom prst="rect">
              <a:avLst/>
            </a:prstGeom>
            <a:noFill/>
            <a:scene3d>
              <a:camera prst="orthographicFront">
                <a:rot lat="3956789" lon="20173801" rev="21594000"/>
              </a:camera>
              <a:lightRig rig="threePt" dir="t"/>
            </a:scene3d>
          </p:spPr>
          <p:txBody>
            <a:bodyPr wrap="squar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NERSC</a:t>
              </a:r>
            </a:p>
          </p:txBody>
        </p:sp>
      </p:grpSp>
      <p:sp>
        <p:nvSpPr>
          <p:cNvPr id="37" name="TextBox 36">
            <a:extLst>
              <a:ext uri="{FF2B5EF4-FFF2-40B4-BE49-F238E27FC236}">
                <a16:creationId xmlns:a16="http://schemas.microsoft.com/office/drawing/2014/main" id="{85F51BE9-6D75-D14E-A1D2-47290FC3B6DD}"/>
              </a:ext>
            </a:extLst>
          </p:cNvPr>
          <p:cNvSpPr txBox="1"/>
          <p:nvPr/>
        </p:nvSpPr>
        <p:spPr>
          <a:xfrm>
            <a:off x="3050949" y="2218824"/>
            <a:ext cx="2318479" cy="960263"/>
          </a:xfrm>
          <a:prstGeom prst="rect">
            <a:avLst/>
          </a:prstGeom>
          <a:noFill/>
        </p:spPr>
        <p:txBody>
          <a:bodyPr wrap="square" lIns="118872" tIns="91440" rIns="118872" bIns="91440" rtlCol="0" anchor="ctr" anchorCtr="0">
            <a:spAutoFit/>
          </a:bodyPr>
          <a:lstStyle/>
          <a:p>
            <a:pPr algn="l">
              <a:lnSpc>
                <a:spcPct val="90000"/>
              </a:lnSpc>
            </a:pPr>
            <a:r>
              <a:rPr lang="en-US" sz="2800" dirty="0"/>
              <a:t>Your code repository</a:t>
            </a:r>
          </a:p>
        </p:txBody>
      </p:sp>
      <p:sp>
        <p:nvSpPr>
          <p:cNvPr id="38" name="TextBox 37">
            <a:extLst>
              <a:ext uri="{FF2B5EF4-FFF2-40B4-BE49-F238E27FC236}">
                <a16:creationId xmlns:a16="http://schemas.microsoft.com/office/drawing/2014/main" id="{28A7E3F8-B119-9944-82D3-1B7B17B5F9B5}"/>
              </a:ext>
            </a:extLst>
          </p:cNvPr>
          <p:cNvSpPr txBox="1"/>
          <p:nvPr/>
        </p:nvSpPr>
        <p:spPr>
          <a:xfrm>
            <a:off x="7457297" y="2218824"/>
            <a:ext cx="2318479" cy="960263"/>
          </a:xfrm>
          <a:prstGeom prst="rect">
            <a:avLst/>
          </a:prstGeom>
          <a:noFill/>
        </p:spPr>
        <p:txBody>
          <a:bodyPr wrap="square" lIns="118872" tIns="91440" rIns="118872" bIns="91440" rtlCol="0" anchor="ctr" anchorCtr="0">
            <a:spAutoFit/>
          </a:bodyPr>
          <a:lstStyle/>
          <a:p>
            <a:pPr algn="l">
              <a:lnSpc>
                <a:spcPct val="90000"/>
              </a:lnSpc>
            </a:pPr>
            <a:r>
              <a:rPr lang="en-US" sz="2800" dirty="0"/>
              <a:t>Your CI Resources</a:t>
            </a:r>
          </a:p>
        </p:txBody>
      </p:sp>
    </p:spTree>
    <p:extLst>
      <p:ext uri="{BB962C8B-B14F-4D97-AF65-F5344CB8AC3E}">
        <p14:creationId xmlns:p14="http://schemas.microsoft.com/office/powerpoint/2010/main" val="2338566141"/>
      </p:ext>
    </p:extLst>
  </p:cSld>
  <p:clrMapOvr>
    <a:masterClrMapping/>
  </p:clrMapOvr>
</p:sld>
</file>

<file path=ppt/theme/theme1.xml><?xml version="1.0" encoding="utf-8"?>
<a:theme xmlns:a="http://schemas.openxmlformats.org/drawingml/2006/main" name="Presentations (Wide Screen)">
  <a:themeElements>
    <a:clrScheme name="ECP 171103 final">
      <a:dk1>
        <a:sysClr val="windowText" lastClr="000000"/>
      </a:dk1>
      <a:lt1>
        <a:sysClr val="window" lastClr="FFFFFF"/>
      </a:lt1>
      <a:dk2>
        <a:srgbClr val="266093"/>
      </a:dk2>
      <a:lt2>
        <a:srgbClr val="FFFFFF"/>
      </a:lt2>
      <a:accent1>
        <a:srgbClr val="2A75BB"/>
      </a:accent1>
      <a:accent2>
        <a:srgbClr val="84B641"/>
      </a:accent2>
      <a:accent3>
        <a:srgbClr val="43B1E5"/>
      </a:accent3>
      <a:accent4>
        <a:srgbClr val="D13940"/>
      </a:accent4>
      <a:accent5>
        <a:srgbClr val="C39C2F"/>
      </a:accent5>
      <a:accent6>
        <a:srgbClr val="7F7F7F"/>
      </a:accent6>
      <a:hlink>
        <a:srgbClr val="A03123"/>
      </a:hlink>
      <a:folHlink>
        <a:srgbClr val="00000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solidFill>
        <a:ln>
          <a:noFill/>
        </a:ln>
        <a:effectLst>
          <a:outerShdw blurRad="44450" dist="27940" dir="5400000" algn="ctr">
            <a:srgbClr val="000000">
              <a:alpha val="32000"/>
            </a:srgbClr>
          </a:outerShdw>
        </a:effectLst>
      </a:spPr>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defPPr algn="ctr">
          <a:lnSpc>
            <a:spcPct val="90000"/>
          </a:lnSpc>
          <a:defRPr sz="2000" dirty="0">
            <a:solidFill>
              <a:schemeClr val="bg1"/>
            </a:solidFill>
          </a:defRPr>
        </a:defPPr>
      </a:lstStyle>
    </a:spDef>
    <a:txDef>
      <a:spPr>
        <a:noFill/>
      </a:spPr>
      <a:bodyPr wrap="square" lIns="118872" tIns="91440" rIns="118872" bIns="91440" rtlCol="0" anchor="ctr" anchorCtr="0">
        <a:spAutoFit/>
      </a:bodyPr>
      <a:lstStyle>
        <a:defPPr algn="l">
          <a:lnSpc>
            <a:spcPct val="90000"/>
          </a:lnSpc>
          <a:defRPr dirty="0" smtClean="0"/>
        </a:defPPr>
      </a:lstStyle>
    </a:txDef>
  </a:objectDefaults>
  <a:extraClrSchemeLst/>
  <a:extLst>
    <a:ext uri="{05A4C25C-085E-4340-85A3-A5531E510DB2}">
      <thm15:themeFamily xmlns:thm15="http://schemas.microsoft.com/office/thememl/2012/main" name="ECP_PowerPointTemplate-v1.0_20171106" id="{82BFD86B-8FF4-4B2C-AD68-5655622D7E2C}" vid="{C92328A0-5FA1-40E2-AE72-E588ED49ADDA}"/>
    </a:ext>
  </a:extLst>
</a:theme>
</file>

<file path=ppt/theme/theme2.xml><?xml version="1.0" encoding="utf-8"?>
<a:theme xmlns:a="http://schemas.openxmlformats.org/drawingml/2006/main" name="1_Presentations (Wide Screen)">
  <a:themeElements>
    <a:clrScheme name="ECP 171103 final">
      <a:dk1>
        <a:sysClr val="windowText" lastClr="000000"/>
      </a:dk1>
      <a:lt1>
        <a:sysClr val="window" lastClr="FFFFFF"/>
      </a:lt1>
      <a:dk2>
        <a:srgbClr val="266093"/>
      </a:dk2>
      <a:lt2>
        <a:srgbClr val="FFFFFF"/>
      </a:lt2>
      <a:accent1>
        <a:srgbClr val="2A75BB"/>
      </a:accent1>
      <a:accent2>
        <a:srgbClr val="84B641"/>
      </a:accent2>
      <a:accent3>
        <a:srgbClr val="43B1E5"/>
      </a:accent3>
      <a:accent4>
        <a:srgbClr val="D13940"/>
      </a:accent4>
      <a:accent5>
        <a:srgbClr val="C39C2F"/>
      </a:accent5>
      <a:accent6>
        <a:srgbClr val="7F7F7F"/>
      </a:accent6>
      <a:hlink>
        <a:srgbClr val="A03123"/>
      </a:hlink>
      <a:folHlink>
        <a:srgbClr val="00000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solidFill>
        <a:ln>
          <a:noFill/>
        </a:ln>
        <a:effectLst>
          <a:outerShdw blurRad="44450" dist="27940" dir="5400000" algn="ctr">
            <a:srgbClr val="000000">
              <a:alpha val="32000"/>
            </a:srgbClr>
          </a:outerShdw>
        </a:effectLst>
      </a:spPr>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defPPr algn="ctr">
          <a:lnSpc>
            <a:spcPct val="90000"/>
          </a:lnSpc>
          <a:defRPr sz="2000" dirty="0">
            <a:solidFill>
              <a:schemeClr val="bg1"/>
            </a:solidFill>
          </a:defRPr>
        </a:defPPr>
      </a:lstStyle>
    </a:spDef>
    <a:txDef>
      <a:spPr>
        <a:noFill/>
      </a:spPr>
      <a:bodyPr wrap="square" lIns="118872" tIns="91440" rIns="118872" bIns="91440" rtlCol="0" anchor="ctr" anchorCtr="0">
        <a:spAutoFit/>
      </a:bodyPr>
      <a:lstStyle>
        <a:defPPr algn="l">
          <a:lnSpc>
            <a:spcPct val="90000"/>
          </a:lnSpc>
          <a:defRPr dirty="0" smtClean="0"/>
        </a:defPPr>
      </a:lstStyle>
    </a:txDef>
  </a:objectDefaults>
  <a:extraClrSchemeLst/>
  <a:extLst>
    <a:ext uri="{05A4C25C-085E-4340-85A3-A5531E510DB2}">
      <thm15:themeFamily xmlns:thm15="http://schemas.microsoft.com/office/thememl/2012/main" name="ECP_PowerPointTemplate-v1.0_20171106" id="{82BFD86B-8FF4-4B2C-AD68-5655622D7E2C}" vid="{C92328A0-5FA1-40E2-AE72-E588ED49ADD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565464437F680748A68B85EB6594EA7D" ma:contentTypeVersion="0" ma:contentTypeDescription="Create a new document." ma:contentTypeScope="" ma:versionID="fe3f4dd58d5914c51cfc6deaa8ad845c">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Props1.xml><?xml version="1.0" encoding="utf-8"?>
<ds:datastoreItem xmlns:ds="http://schemas.openxmlformats.org/officeDocument/2006/customXml" ds:itemID="{A50EC660-24D0-43A0-AE5E-E274115E726B}">
  <ds:schemaRefs>
    <ds:schemaRef ds:uri="http://schemas.microsoft.com/office/2006/documentManagement/types"/>
    <ds:schemaRef ds:uri="http://purl.org/dc/elements/1.1/"/>
    <ds:schemaRef ds:uri="http://purl.org/dc/terms/"/>
    <ds:schemaRef ds:uri="http://schemas.openxmlformats.org/package/2006/metadata/core-properties"/>
    <ds:schemaRef ds:uri="http://schemas.microsoft.com/office/2006/metadata/properties"/>
    <ds:schemaRef ds:uri="http://www.w3.org/XML/1998/namespace"/>
    <ds:schemaRef ds:uri="http://purl.org/dc/dcmitype/"/>
    <ds:schemaRef ds:uri="http://schemas.microsoft.com/office/infopath/2007/PartnerControls"/>
  </ds:schemaRefs>
</ds:datastoreItem>
</file>

<file path=customXml/itemProps2.xml><?xml version="1.0" encoding="utf-8"?>
<ds:datastoreItem xmlns:ds="http://schemas.openxmlformats.org/officeDocument/2006/customXml" ds:itemID="{19E20559-B232-4371-8690-E3D8007EDB82}">
  <ds:schemaRefs>
    <ds:schemaRef ds:uri="http://schemas.microsoft.com/sharepoint/v3/contenttype/forms"/>
  </ds:schemaRefs>
</ds:datastoreItem>
</file>

<file path=customXml/itemProps3.xml><?xml version="1.0" encoding="utf-8"?>
<ds:datastoreItem xmlns:ds="http://schemas.openxmlformats.org/officeDocument/2006/customXml" ds:itemID="{E8DB7DEB-074E-4EE8-9B6E-FD277323109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docProps/app.xml><?xml version="1.0" encoding="utf-8"?>
<Properties xmlns="http://schemas.openxmlformats.org/officeDocument/2006/extended-properties" xmlns:vt="http://schemas.openxmlformats.org/officeDocument/2006/docPropsVTypes">
  <Template>ECP_PowerPoint_Template-v1.0_20171106</Template>
  <TotalTime>21922</TotalTime>
  <Words>1427</Words>
  <Application>Microsoft Office PowerPoint</Application>
  <PresentationFormat>Custom</PresentationFormat>
  <Paragraphs>206</Paragraphs>
  <Slides>17</Slides>
  <Notes>1</Notes>
  <HiddenSlides>0</HiddenSlides>
  <MMClips>0</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17</vt:i4>
      </vt:variant>
    </vt:vector>
  </HeadingPairs>
  <TitlesOfParts>
    <vt:vector size="22" baseType="lpstr">
      <vt:lpstr>Arial</vt:lpstr>
      <vt:lpstr>Arial Black</vt:lpstr>
      <vt:lpstr>Calibri</vt:lpstr>
      <vt:lpstr>Presentations (Wide Screen)</vt:lpstr>
      <vt:lpstr>1_Presentations (Wide Screen)</vt:lpstr>
      <vt:lpstr>Continuous Integration</vt:lpstr>
      <vt:lpstr>License, Citation and Acknowledgements</vt:lpstr>
      <vt:lpstr>What is Continuous Integration (CI) Testing</vt:lpstr>
      <vt:lpstr>Automated Testing vs. Continuous Integration (CI) Testing</vt:lpstr>
      <vt:lpstr>Examples…</vt:lpstr>
      <vt:lpstr>CI Testing is one part of the “Shift Left” movement in DevOps</vt:lpstr>
      <vt:lpstr>What can make CI Difficult</vt:lpstr>
      <vt:lpstr>CI Resources (Where do jobs run?)</vt:lpstr>
      <vt:lpstr>Examples…</vt:lpstr>
      <vt:lpstr>ECP CI Resources</vt:lpstr>
      <vt:lpstr>Getting started with CI</vt:lpstr>
      <vt:lpstr>https://github.com/betterscientificsoftware/hello-numerical-world</vt:lpstr>
      <vt:lpstr>Getting started with CI: </vt:lpstr>
      <vt:lpstr>Getting started with CI: </vt:lpstr>
      <vt:lpstr>travis-ci.com</vt:lpstr>
      <vt:lpstr>After Hours Hands-on Lesson – YouTube Video</vt:lpstr>
      <vt:lpstr>Agenda</vt:lpstr>
    </vt:vector>
  </TitlesOfParts>
  <Company>ORNL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Challenges of Exascale Computing</dc:title>
  <dc:creator>Bernholdt, David E.</dc:creator>
  <cp:lastModifiedBy>Bernholdt, David</cp:lastModifiedBy>
  <cp:revision>477</cp:revision>
  <cp:lastPrinted>2017-11-02T18:35:01Z</cp:lastPrinted>
  <dcterms:created xsi:type="dcterms:W3CDTF">2018-11-06T17:28:56Z</dcterms:created>
  <dcterms:modified xsi:type="dcterms:W3CDTF">2020-08-06T02:46:14Z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0x010100565464437F680748A68B85EB6594EA7D</vt:lpwstr>
  </property>
</Properties>
</file>